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8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 autoAdjust="0"/>
    <p:restoredTop sz="90028" autoAdjust="0"/>
  </p:normalViewPr>
  <p:slideViewPr>
    <p:cSldViewPr>
      <p:cViewPr varScale="1">
        <p:scale>
          <a:sx n="100" d="100"/>
          <a:sy n="100" d="100"/>
        </p:scale>
        <p:origin x="189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84C74D-E352-4945-A1C8-3DE1B973CB7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4A5554-F516-49AD-949C-A20DBEEE6758}">
      <dgm:prSet phldrT="[Text]" custT="1"/>
      <dgm:spPr>
        <a:solidFill>
          <a:schemeClr val="bg1"/>
        </a:solidFill>
        <a:ln>
          <a:solidFill>
            <a:srgbClr val="009900"/>
          </a:solidFill>
        </a:ln>
      </dgm:spPr>
      <dgm:t>
        <a:bodyPr/>
        <a:lstStyle/>
        <a:p>
          <a:r>
            <a:rPr lang="en-US" sz="28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10,000     Individuals</a:t>
          </a:r>
        </a:p>
      </dgm:t>
    </dgm:pt>
    <dgm:pt modelId="{5282DE47-90B8-440D-A724-5295C7B0EEEA}" type="parTrans" cxnId="{8D9AF193-5759-4229-B413-E4F88777FEDF}">
      <dgm:prSet/>
      <dgm:spPr/>
      <dgm:t>
        <a:bodyPr/>
        <a:lstStyle/>
        <a:p>
          <a:endParaRPr lang="en-US"/>
        </a:p>
      </dgm:t>
    </dgm:pt>
    <dgm:pt modelId="{1337849C-686C-49C0-9D2C-DF675EA199A6}" type="sibTrans" cxnId="{8D9AF193-5759-4229-B413-E4F88777FEDF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4697DBF5-BE6F-4E77-81B9-DBE33A8B2E8E}">
      <dgm:prSet phldrT="[Text]" custT="1"/>
      <dgm:spPr>
        <a:solidFill>
          <a:schemeClr val="bg1"/>
        </a:solidFill>
        <a:ln>
          <a:solidFill>
            <a:srgbClr val="009900"/>
          </a:solidFill>
        </a:ln>
      </dgm:spPr>
      <dgm:t>
        <a:bodyPr/>
        <a:lstStyle/>
        <a:p>
          <a:r>
            <a:rPr lang="en-US" sz="24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Select Desirable Individuals</a:t>
          </a:r>
        </a:p>
        <a:p>
          <a:r>
            <a:rPr lang="en-US" sz="24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 10% Selection</a:t>
          </a:r>
        </a:p>
      </dgm:t>
    </dgm:pt>
    <dgm:pt modelId="{CFCFA9B5-9736-426A-820A-E18FFBC55973}" type="parTrans" cxnId="{EA33BB9F-CB96-4ED8-A152-C040F5133EA1}">
      <dgm:prSet/>
      <dgm:spPr/>
      <dgm:t>
        <a:bodyPr/>
        <a:lstStyle/>
        <a:p>
          <a:endParaRPr lang="en-US"/>
        </a:p>
      </dgm:t>
    </dgm:pt>
    <dgm:pt modelId="{63866031-628D-49AD-9D5A-B5ADF75685B3}" type="sibTrans" cxnId="{EA33BB9F-CB96-4ED8-A152-C040F5133EA1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ABD5325-475B-413C-AFA5-AF29BBF99C43}">
      <dgm:prSet phldrT="[Text]"/>
      <dgm:spPr>
        <a:solidFill>
          <a:schemeClr val="bg1"/>
        </a:solidFill>
        <a:ln>
          <a:solidFill>
            <a:srgbClr val="009900"/>
          </a:solidFill>
        </a:ln>
      </dgm:spPr>
      <dgm:t>
        <a:bodyPr/>
        <a:lstStyle/>
        <a:p>
          <a:r>
            <a:rPr lang="en-US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Recombine 1,000 Selected Clones</a:t>
          </a:r>
        </a:p>
      </dgm:t>
    </dgm:pt>
    <dgm:pt modelId="{E960B6C4-A26F-4437-973E-1E74E87AB476}" type="parTrans" cxnId="{4D182999-6079-45D8-8B6E-2553D8F08374}">
      <dgm:prSet/>
      <dgm:spPr/>
      <dgm:t>
        <a:bodyPr/>
        <a:lstStyle/>
        <a:p>
          <a:endParaRPr lang="en-US"/>
        </a:p>
      </dgm:t>
    </dgm:pt>
    <dgm:pt modelId="{3137C755-9DE2-4F3A-90A2-00266F186D71}" type="sibTrans" cxnId="{4D182999-6079-45D8-8B6E-2553D8F08374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1261F30-A2EA-46D4-93CF-4C74C30B2C13}" type="pres">
      <dgm:prSet presAssocID="{A184C74D-E352-4945-A1C8-3DE1B973CB75}" presName="cycle" presStyleCnt="0">
        <dgm:presLayoutVars>
          <dgm:dir/>
          <dgm:resizeHandles val="exact"/>
        </dgm:presLayoutVars>
      </dgm:prSet>
      <dgm:spPr/>
    </dgm:pt>
    <dgm:pt modelId="{6E98470A-EEA8-4663-8E08-ED3463BD2A42}" type="pres">
      <dgm:prSet presAssocID="{A94A5554-F516-49AD-949C-A20DBEEE6758}" presName="node" presStyleLbl="node1" presStyleIdx="0" presStyleCnt="3">
        <dgm:presLayoutVars>
          <dgm:bulletEnabled val="1"/>
        </dgm:presLayoutVars>
      </dgm:prSet>
      <dgm:spPr/>
    </dgm:pt>
    <dgm:pt modelId="{AD9999B3-3558-4B20-81AA-1AA8FC750A1C}" type="pres">
      <dgm:prSet presAssocID="{A94A5554-F516-49AD-949C-A20DBEEE6758}" presName="spNode" presStyleCnt="0"/>
      <dgm:spPr/>
    </dgm:pt>
    <dgm:pt modelId="{7CD7ABC1-9819-4F99-85C6-AE6A709B5064}" type="pres">
      <dgm:prSet presAssocID="{1337849C-686C-49C0-9D2C-DF675EA199A6}" presName="sibTrans" presStyleLbl="sibTrans1D1" presStyleIdx="0" presStyleCnt="3"/>
      <dgm:spPr/>
    </dgm:pt>
    <dgm:pt modelId="{793B8987-2542-46C6-A5C4-CA575B790D7A}" type="pres">
      <dgm:prSet presAssocID="{4697DBF5-BE6F-4E77-81B9-DBE33A8B2E8E}" presName="node" presStyleLbl="node1" presStyleIdx="1" presStyleCnt="3">
        <dgm:presLayoutVars>
          <dgm:bulletEnabled val="1"/>
        </dgm:presLayoutVars>
      </dgm:prSet>
      <dgm:spPr/>
    </dgm:pt>
    <dgm:pt modelId="{8CB67C20-4E7C-42BC-9DE4-008572EACA78}" type="pres">
      <dgm:prSet presAssocID="{4697DBF5-BE6F-4E77-81B9-DBE33A8B2E8E}" presName="spNode" presStyleCnt="0"/>
      <dgm:spPr/>
    </dgm:pt>
    <dgm:pt modelId="{E2681121-5E4B-445C-9554-ACF2F4F5C043}" type="pres">
      <dgm:prSet presAssocID="{63866031-628D-49AD-9D5A-B5ADF75685B3}" presName="sibTrans" presStyleLbl="sibTrans1D1" presStyleIdx="1" presStyleCnt="3"/>
      <dgm:spPr/>
    </dgm:pt>
    <dgm:pt modelId="{F8EE86E7-EC18-417E-A3FC-25EF44AD054A}" type="pres">
      <dgm:prSet presAssocID="{2ABD5325-475B-413C-AFA5-AF29BBF99C43}" presName="node" presStyleLbl="node1" presStyleIdx="2" presStyleCnt="3">
        <dgm:presLayoutVars>
          <dgm:bulletEnabled val="1"/>
        </dgm:presLayoutVars>
      </dgm:prSet>
      <dgm:spPr/>
    </dgm:pt>
    <dgm:pt modelId="{23182A1B-FA6E-487E-A247-B704BD56EB11}" type="pres">
      <dgm:prSet presAssocID="{2ABD5325-475B-413C-AFA5-AF29BBF99C43}" presName="spNode" presStyleCnt="0"/>
      <dgm:spPr/>
    </dgm:pt>
    <dgm:pt modelId="{057006E1-6FA6-4624-98BE-0157D19A7D30}" type="pres">
      <dgm:prSet presAssocID="{3137C755-9DE2-4F3A-90A2-00266F186D71}" presName="sibTrans" presStyleLbl="sibTrans1D1" presStyleIdx="2" presStyleCnt="3"/>
      <dgm:spPr/>
    </dgm:pt>
  </dgm:ptLst>
  <dgm:cxnLst>
    <dgm:cxn modelId="{98661B0B-86D0-4BD9-AF8C-085B140E6610}" type="presOf" srcId="{1337849C-686C-49C0-9D2C-DF675EA199A6}" destId="{7CD7ABC1-9819-4F99-85C6-AE6A709B5064}" srcOrd="0" destOrd="0" presId="urn:microsoft.com/office/officeart/2005/8/layout/cycle5"/>
    <dgm:cxn modelId="{4794CD0E-1B5F-47AF-A406-617ADAEFD625}" type="presOf" srcId="{A94A5554-F516-49AD-949C-A20DBEEE6758}" destId="{6E98470A-EEA8-4663-8E08-ED3463BD2A42}" srcOrd="0" destOrd="0" presId="urn:microsoft.com/office/officeart/2005/8/layout/cycle5"/>
    <dgm:cxn modelId="{F6C16E3D-810D-4123-A593-BA399E01127D}" type="presOf" srcId="{63866031-628D-49AD-9D5A-B5ADF75685B3}" destId="{E2681121-5E4B-445C-9554-ACF2F4F5C043}" srcOrd="0" destOrd="0" presId="urn:microsoft.com/office/officeart/2005/8/layout/cycle5"/>
    <dgm:cxn modelId="{27FD3D74-DCF7-45F9-8F44-F2F4A3CAA8B4}" type="presOf" srcId="{2ABD5325-475B-413C-AFA5-AF29BBF99C43}" destId="{F8EE86E7-EC18-417E-A3FC-25EF44AD054A}" srcOrd="0" destOrd="0" presId="urn:microsoft.com/office/officeart/2005/8/layout/cycle5"/>
    <dgm:cxn modelId="{8D9AF193-5759-4229-B413-E4F88777FEDF}" srcId="{A184C74D-E352-4945-A1C8-3DE1B973CB75}" destId="{A94A5554-F516-49AD-949C-A20DBEEE6758}" srcOrd="0" destOrd="0" parTransId="{5282DE47-90B8-440D-A724-5295C7B0EEEA}" sibTransId="{1337849C-686C-49C0-9D2C-DF675EA199A6}"/>
    <dgm:cxn modelId="{4D182999-6079-45D8-8B6E-2553D8F08374}" srcId="{A184C74D-E352-4945-A1C8-3DE1B973CB75}" destId="{2ABD5325-475B-413C-AFA5-AF29BBF99C43}" srcOrd="2" destOrd="0" parTransId="{E960B6C4-A26F-4437-973E-1E74E87AB476}" sibTransId="{3137C755-9DE2-4F3A-90A2-00266F186D71}"/>
    <dgm:cxn modelId="{EA33BB9F-CB96-4ED8-A152-C040F5133EA1}" srcId="{A184C74D-E352-4945-A1C8-3DE1B973CB75}" destId="{4697DBF5-BE6F-4E77-81B9-DBE33A8B2E8E}" srcOrd="1" destOrd="0" parTransId="{CFCFA9B5-9736-426A-820A-E18FFBC55973}" sibTransId="{63866031-628D-49AD-9D5A-B5ADF75685B3}"/>
    <dgm:cxn modelId="{E2F82BA5-725A-4AD6-9C14-0506F26800E0}" type="presOf" srcId="{A184C74D-E352-4945-A1C8-3DE1B973CB75}" destId="{D1261F30-A2EA-46D4-93CF-4C74C30B2C13}" srcOrd="0" destOrd="0" presId="urn:microsoft.com/office/officeart/2005/8/layout/cycle5"/>
    <dgm:cxn modelId="{B3846DD6-E612-4212-A67D-AE4BA8A82571}" type="presOf" srcId="{3137C755-9DE2-4F3A-90A2-00266F186D71}" destId="{057006E1-6FA6-4624-98BE-0157D19A7D30}" srcOrd="0" destOrd="0" presId="urn:microsoft.com/office/officeart/2005/8/layout/cycle5"/>
    <dgm:cxn modelId="{C4DB96FD-DFA4-4FFB-BFF2-E3D4EA970A76}" type="presOf" srcId="{4697DBF5-BE6F-4E77-81B9-DBE33A8B2E8E}" destId="{793B8987-2542-46C6-A5C4-CA575B790D7A}" srcOrd="0" destOrd="0" presId="urn:microsoft.com/office/officeart/2005/8/layout/cycle5"/>
    <dgm:cxn modelId="{97F4D32E-5935-43CC-BC57-235929BDE2B2}" type="presParOf" srcId="{D1261F30-A2EA-46D4-93CF-4C74C30B2C13}" destId="{6E98470A-EEA8-4663-8E08-ED3463BD2A42}" srcOrd="0" destOrd="0" presId="urn:microsoft.com/office/officeart/2005/8/layout/cycle5"/>
    <dgm:cxn modelId="{187B9B03-8C1F-4FE4-A68F-1BF15753528B}" type="presParOf" srcId="{D1261F30-A2EA-46D4-93CF-4C74C30B2C13}" destId="{AD9999B3-3558-4B20-81AA-1AA8FC750A1C}" srcOrd="1" destOrd="0" presId="urn:microsoft.com/office/officeart/2005/8/layout/cycle5"/>
    <dgm:cxn modelId="{9CA514FF-3BCC-4CFF-871B-9C6B5E5E3F06}" type="presParOf" srcId="{D1261F30-A2EA-46D4-93CF-4C74C30B2C13}" destId="{7CD7ABC1-9819-4F99-85C6-AE6A709B5064}" srcOrd="2" destOrd="0" presId="urn:microsoft.com/office/officeart/2005/8/layout/cycle5"/>
    <dgm:cxn modelId="{1BBA85DB-AA98-4A25-B784-C651118BBAF3}" type="presParOf" srcId="{D1261F30-A2EA-46D4-93CF-4C74C30B2C13}" destId="{793B8987-2542-46C6-A5C4-CA575B790D7A}" srcOrd="3" destOrd="0" presId="urn:microsoft.com/office/officeart/2005/8/layout/cycle5"/>
    <dgm:cxn modelId="{B59A5040-1ECB-4B08-B357-96BFF5725D95}" type="presParOf" srcId="{D1261F30-A2EA-46D4-93CF-4C74C30B2C13}" destId="{8CB67C20-4E7C-42BC-9DE4-008572EACA78}" srcOrd="4" destOrd="0" presId="urn:microsoft.com/office/officeart/2005/8/layout/cycle5"/>
    <dgm:cxn modelId="{D5727CBC-154D-49AD-97C7-6CFBA865D9B2}" type="presParOf" srcId="{D1261F30-A2EA-46D4-93CF-4C74C30B2C13}" destId="{E2681121-5E4B-445C-9554-ACF2F4F5C043}" srcOrd="5" destOrd="0" presId="urn:microsoft.com/office/officeart/2005/8/layout/cycle5"/>
    <dgm:cxn modelId="{22EAD56F-72E3-41FC-9360-6C2BD3D926D1}" type="presParOf" srcId="{D1261F30-A2EA-46D4-93CF-4C74C30B2C13}" destId="{F8EE86E7-EC18-417E-A3FC-25EF44AD054A}" srcOrd="6" destOrd="0" presId="urn:microsoft.com/office/officeart/2005/8/layout/cycle5"/>
    <dgm:cxn modelId="{34A65F99-7C57-4792-B2B8-15000FB75092}" type="presParOf" srcId="{D1261F30-A2EA-46D4-93CF-4C74C30B2C13}" destId="{23182A1B-FA6E-487E-A247-B704BD56EB11}" srcOrd="7" destOrd="0" presId="urn:microsoft.com/office/officeart/2005/8/layout/cycle5"/>
    <dgm:cxn modelId="{B4BC582D-9EB5-4232-9EE3-A517DC90C74D}" type="presParOf" srcId="{D1261F30-A2EA-46D4-93CF-4C74C30B2C13}" destId="{057006E1-6FA6-4624-98BE-0157D19A7D30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8470A-EEA8-4663-8E08-ED3463BD2A42}">
      <dsp:nvSpPr>
        <dsp:cNvPr id="0" name=""/>
        <dsp:cNvSpPr/>
      </dsp:nvSpPr>
      <dsp:spPr>
        <a:xfrm>
          <a:off x="2013495" y="617"/>
          <a:ext cx="2297608" cy="149344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10,000     Individuals</a:t>
          </a:r>
        </a:p>
      </dsp:txBody>
      <dsp:txXfrm>
        <a:off x="2086399" y="73521"/>
        <a:ext cx="2151800" cy="1347637"/>
      </dsp:txXfrm>
    </dsp:sp>
    <dsp:sp modelId="{7CD7ABC1-9819-4F99-85C6-AE6A709B5064}">
      <dsp:nvSpPr>
        <dsp:cNvPr id="0" name=""/>
        <dsp:cNvSpPr/>
      </dsp:nvSpPr>
      <dsp:spPr>
        <a:xfrm>
          <a:off x="1172235" y="747340"/>
          <a:ext cx="3980129" cy="3980129"/>
        </a:xfrm>
        <a:custGeom>
          <a:avLst/>
          <a:gdLst/>
          <a:ahLst/>
          <a:cxnLst/>
          <a:rect l="0" t="0" r="0" b="0"/>
          <a:pathLst>
            <a:path>
              <a:moveTo>
                <a:pt x="3446617" y="634036"/>
              </a:moveTo>
              <a:arcTo wR="1990064" hR="1990064" stAng="19022816" swAng="2299956"/>
            </a:path>
          </a:pathLst>
        </a:custGeom>
        <a:noFill/>
        <a:ln w="38100" cap="flat" cmpd="sng" algn="ctr">
          <a:solidFill>
            <a:schemeClr val="bg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793B8987-2542-46C6-A5C4-CA575B790D7A}">
      <dsp:nvSpPr>
        <dsp:cNvPr id="0" name=""/>
        <dsp:cNvSpPr/>
      </dsp:nvSpPr>
      <dsp:spPr>
        <a:xfrm>
          <a:off x="3736942" y="2985714"/>
          <a:ext cx="2297608" cy="149344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Select Desirable Individuals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 10% Selection</a:t>
          </a:r>
        </a:p>
      </dsp:txBody>
      <dsp:txXfrm>
        <a:off x="3809846" y="3058618"/>
        <a:ext cx="2151800" cy="1347637"/>
      </dsp:txXfrm>
    </dsp:sp>
    <dsp:sp modelId="{E2681121-5E4B-445C-9554-ACF2F4F5C043}">
      <dsp:nvSpPr>
        <dsp:cNvPr id="0" name=""/>
        <dsp:cNvSpPr/>
      </dsp:nvSpPr>
      <dsp:spPr>
        <a:xfrm>
          <a:off x="1172235" y="747340"/>
          <a:ext cx="3980129" cy="3980129"/>
        </a:xfrm>
        <a:custGeom>
          <a:avLst/>
          <a:gdLst/>
          <a:ahLst/>
          <a:cxnLst/>
          <a:rect l="0" t="0" r="0" b="0"/>
          <a:pathLst>
            <a:path>
              <a:moveTo>
                <a:pt x="2599820" y="3884413"/>
              </a:moveTo>
              <a:arcTo wR="1990064" hR="1990064" stAng="4329456" swAng="2141088"/>
            </a:path>
          </a:pathLst>
        </a:custGeom>
        <a:noFill/>
        <a:ln w="38100" cap="flat" cmpd="sng" algn="ctr">
          <a:solidFill>
            <a:schemeClr val="bg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F8EE86E7-EC18-417E-A3FC-25EF44AD054A}">
      <dsp:nvSpPr>
        <dsp:cNvPr id="0" name=""/>
        <dsp:cNvSpPr/>
      </dsp:nvSpPr>
      <dsp:spPr>
        <a:xfrm>
          <a:off x="290048" y="2985714"/>
          <a:ext cx="2297608" cy="149344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n>
                <a:solidFill>
                  <a:srgbClr val="009900"/>
                </a:solidFill>
              </a:ln>
              <a:solidFill>
                <a:srgbClr val="009900"/>
              </a:solidFill>
            </a:rPr>
            <a:t>Recombine 1,000 Selected Clones</a:t>
          </a:r>
        </a:p>
      </dsp:txBody>
      <dsp:txXfrm>
        <a:off x="362952" y="3058618"/>
        <a:ext cx="2151800" cy="1347637"/>
      </dsp:txXfrm>
    </dsp:sp>
    <dsp:sp modelId="{057006E1-6FA6-4624-98BE-0157D19A7D30}">
      <dsp:nvSpPr>
        <dsp:cNvPr id="0" name=""/>
        <dsp:cNvSpPr/>
      </dsp:nvSpPr>
      <dsp:spPr>
        <a:xfrm>
          <a:off x="1172235" y="747340"/>
          <a:ext cx="3980129" cy="3980129"/>
        </a:xfrm>
        <a:custGeom>
          <a:avLst/>
          <a:gdLst/>
          <a:ahLst/>
          <a:cxnLst/>
          <a:rect l="0" t="0" r="0" b="0"/>
          <a:pathLst>
            <a:path>
              <a:moveTo>
                <a:pt x="6467" y="1829755"/>
              </a:moveTo>
              <a:arcTo wR="1990064" hR="1990064" stAng="11077227" swAng="2299956"/>
            </a:path>
          </a:pathLst>
        </a:custGeom>
        <a:noFill/>
        <a:ln w="38100" cap="flat" cmpd="sng" algn="ctr">
          <a:solidFill>
            <a:schemeClr val="bg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1B43D-19FB-4174-85FE-F92993C832EE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541CC-F1FA-4840-8998-17A0BEADF0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3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Clonal evaluation permits</a:t>
            </a:r>
            <a:r>
              <a:rPr lang="en-US" baseline="0" dirty="0"/>
              <a:t> the elimination of inferior individuals before expensive replicated tests for combining ability are initiated</a:t>
            </a:r>
          </a:p>
          <a:p>
            <a:r>
              <a:rPr lang="en-US" baseline="0" dirty="0"/>
              <a:t>High correlation between performance of clone and its combining ability for maturity, leaf width, disease resistance, and growth habit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541CC-F1FA-4840-8998-17A0BEADF02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Recurrent phenotypic selection is used for</a:t>
            </a:r>
            <a:r>
              <a:rPr lang="en-US" baseline="0" dirty="0"/>
              <a:t> improving populations</a:t>
            </a:r>
          </a:p>
          <a:p>
            <a:r>
              <a:rPr lang="en-US" baseline="0" dirty="0"/>
              <a:t>Goal is to increase the favorable genes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541CC-F1FA-4840-8998-17A0BEADF02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unrelated parents (broad</a:t>
            </a:r>
            <a:r>
              <a:rPr lang="en-US" baseline="0" dirty="0"/>
              <a:t> based synthetic) decreases the level of inbreeding and improves the performance of the experimental synthetics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541CC-F1FA-4840-8998-17A0BEADF02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3678B-464D-4F48-83F0-D433022564B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DA9A9-620A-4541-90B8-73F93FCD22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</a:rPr>
              <a:t>Alfalfa Breeding – </a:t>
            </a:r>
            <a:br>
              <a:rPr lang="en-US" sz="5400" b="1" dirty="0">
                <a:solidFill>
                  <a:srgbClr val="FFFF00"/>
                </a:solidFill>
              </a:rPr>
            </a:br>
            <a:r>
              <a:rPr lang="en-US" sz="5400" b="1" dirty="0">
                <a:solidFill>
                  <a:srgbClr val="FFFF00"/>
                </a:solidFill>
              </a:rPr>
              <a:t>A Synthetic Cultivar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16"/>
          <p:cNvSpPr>
            <a:spLocks/>
          </p:cNvSpPr>
          <p:nvPr/>
        </p:nvSpPr>
        <p:spPr bwMode="auto">
          <a:xfrm>
            <a:off x="6858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58" name="Freeform 16"/>
          <p:cNvSpPr>
            <a:spLocks/>
          </p:cNvSpPr>
          <p:nvPr/>
        </p:nvSpPr>
        <p:spPr bwMode="auto">
          <a:xfrm>
            <a:off x="29718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59" name="Freeform 16"/>
          <p:cNvSpPr>
            <a:spLocks/>
          </p:cNvSpPr>
          <p:nvPr/>
        </p:nvSpPr>
        <p:spPr bwMode="auto">
          <a:xfrm>
            <a:off x="21336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0" name="Freeform 16"/>
          <p:cNvSpPr>
            <a:spLocks/>
          </p:cNvSpPr>
          <p:nvPr/>
        </p:nvSpPr>
        <p:spPr bwMode="auto">
          <a:xfrm>
            <a:off x="14478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1" name="Freeform 16"/>
          <p:cNvSpPr>
            <a:spLocks/>
          </p:cNvSpPr>
          <p:nvPr/>
        </p:nvSpPr>
        <p:spPr bwMode="auto">
          <a:xfrm>
            <a:off x="59436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" name="Freeform 16"/>
          <p:cNvSpPr>
            <a:spLocks/>
          </p:cNvSpPr>
          <p:nvPr/>
        </p:nvSpPr>
        <p:spPr bwMode="auto">
          <a:xfrm>
            <a:off x="36576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3" name="Freeform 16"/>
          <p:cNvSpPr>
            <a:spLocks/>
          </p:cNvSpPr>
          <p:nvPr/>
        </p:nvSpPr>
        <p:spPr bwMode="auto">
          <a:xfrm>
            <a:off x="51816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4" name="Freeform 16"/>
          <p:cNvSpPr>
            <a:spLocks/>
          </p:cNvSpPr>
          <p:nvPr/>
        </p:nvSpPr>
        <p:spPr bwMode="auto">
          <a:xfrm>
            <a:off x="7924800" y="1435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5" name="Freeform 16"/>
          <p:cNvSpPr>
            <a:spLocks/>
          </p:cNvSpPr>
          <p:nvPr/>
        </p:nvSpPr>
        <p:spPr bwMode="auto">
          <a:xfrm>
            <a:off x="0" y="9144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6" name="Freeform 16"/>
          <p:cNvSpPr>
            <a:spLocks/>
          </p:cNvSpPr>
          <p:nvPr/>
        </p:nvSpPr>
        <p:spPr bwMode="auto">
          <a:xfrm>
            <a:off x="65532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7" name="Freeform 16"/>
          <p:cNvSpPr>
            <a:spLocks/>
          </p:cNvSpPr>
          <p:nvPr/>
        </p:nvSpPr>
        <p:spPr bwMode="auto">
          <a:xfrm>
            <a:off x="76962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8" name="Freeform 16"/>
          <p:cNvSpPr>
            <a:spLocks/>
          </p:cNvSpPr>
          <p:nvPr/>
        </p:nvSpPr>
        <p:spPr bwMode="auto">
          <a:xfrm>
            <a:off x="71628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9" name="Freeform 16"/>
          <p:cNvSpPr>
            <a:spLocks/>
          </p:cNvSpPr>
          <p:nvPr/>
        </p:nvSpPr>
        <p:spPr bwMode="auto">
          <a:xfrm>
            <a:off x="8312150" y="685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" name="Freeform 69"/>
          <p:cNvSpPr>
            <a:spLocks/>
          </p:cNvSpPr>
          <p:nvPr/>
        </p:nvSpPr>
        <p:spPr bwMode="auto">
          <a:xfrm>
            <a:off x="15240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1" name="Freeform 16"/>
          <p:cNvSpPr>
            <a:spLocks/>
          </p:cNvSpPr>
          <p:nvPr/>
        </p:nvSpPr>
        <p:spPr bwMode="auto">
          <a:xfrm>
            <a:off x="1447800" y="1524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2" name="Freeform 16"/>
          <p:cNvSpPr>
            <a:spLocks/>
          </p:cNvSpPr>
          <p:nvPr/>
        </p:nvSpPr>
        <p:spPr bwMode="auto">
          <a:xfrm>
            <a:off x="762000" y="1524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7" name="Freeform 16"/>
          <p:cNvSpPr>
            <a:spLocks/>
          </p:cNvSpPr>
          <p:nvPr/>
        </p:nvSpPr>
        <p:spPr bwMode="auto">
          <a:xfrm>
            <a:off x="2209800" y="1447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8" name="Freeform 16"/>
          <p:cNvSpPr>
            <a:spLocks/>
          </p:cNvSpPr>
          <p:nvPr/>
        </p:nvSpPr>
        <p:spPr bwMode="auto">
          <a:xfrm>
            <a:off x="3048000" y="1447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9" name="Freeform 16"/>
          <p:cNvSpPr>
            <a:spLocks/>
          </p:cNvSpPr>
          <p:nvPr/>
        </p:nvSpPr>
        <p:spPr bwMode="auto">
          <a:xfrm>
            <a:off x="3733800" y="1447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0" name="Freeform 16"/>
          <p:cNvSpPr>
            <a:spLocks/>
          </p:cNvSpPr>
          <p:nvPr/>
        </p:nvSpPr>
        <p:spPr bwMode="auto">
          <a:xfrm>
            <a:off x="4419600" y="1447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1" name="Freeform 16"/>
          <p:cNvSpPr>
            <a:spLocks/>
          </p:cNvSpPr>
          <p:nvPr/>
        </p:nvSpPr>
        <p:spPr bwMode="auto">
          <a:xfrm>
            <a:off x="7772400" y="2197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2" name="Freeform 16"/>
          <p:cNvSpPr>
            <a:spLocks/>
          </p:cNvSpPr>
          <p:nvPr/>
        </p:nvSpPr>
        <p:spPr bwMode="auto">
          <a:xfrm>
            <a:off x="5943600" y="1435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3" name="Freeform 16"/>
          <p:cNvSpPr>
            <a:spLocks/>
          </p:cNvSpPr>
          <p:nvPr/>
        </p:nvSpPr>
        <p:spPr bwMode="auto">
          <a:xfrm>
            <a:off x="6629400" y="1435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4" name="Freeform 16"/>
          <p:cNvSpPr>
            <a:spLocks/>
          </p:cNvSpPr>
          <p:nvPr/>
        </p:nvSpPr>
        <p:spPr bwMode="auto">
          <a:xfrm>
            <a:off x="7315200" y="1435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5" name="Freeform 16"/>
          <p:cNvSpPr>
            <a:spLocks/>
          </p:cNvSpPr>
          <p:nvPr/>
        </p:nvSpPr>
        <p:spPr bwMode="auto">
          <a:xfrm>
            <a:off x="4419600" y="762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6" name="Freeform 16"/>
          <p:cNvSpPr>
            <a:spLocks/>
          </p:cNvSpPr>
          <p:nvPr/>
        </p:nvSpPr>
        <p:spPr bwMode="auto">
          <a:xfrm>
            <a:off x="8458200" y="1435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7" name="Freeform 16"/>
          <p:cNvSpPr>
            <a:spLocks/>
          </p:cNvSpPr>
          <p:nvPr/>
        </p:nvSpPr>
        <p:spPr bwMode="auto">
          <a:xfrm>
            <a:off x="152400" y="16002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8" name="Freeform 16"/>
          <p:cNvSpPr>
            <a:spLocks/>
          </p:cNvSpPr>
          <p:nvPr/>
        </p:nvSpPr>
        <p:spPr bwMode="auto">
          <a:xfrm>
            <a:off x="152400" y="2286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9" name="Freeform 16"/>
          <p:cNvSpPr>
            <a:spLocks/>
          </p:cNvSpPr>
          <p:nvPr/>
        </p:nvSpPr>
        <p:spPr bwMode="auto">
          <a:xfrm>
            <a:off x="8382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22098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1" name="Freeform 16"/>
          <p:cNvSpPr>
            <a:spLocks/>
          </p:cNvSpPr>
          <p:nvPr/>
        </p:nvSpPr>
        <p:spPr bwMode="auto">
          <a:xfrm>
            <a:off x="29718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" name="Freeform 16"/>
          <p:cNvSpPr>
            <a:spLocks/>
          </p:cNvSpPr>
          <p:nvPr/>
        </p:nvSpPr>
        <p:spPr bwMode="auto">
          <a:xfrm>
            <a:off x="3733800" y="2197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3" name="Freeform 16"/>
          <p:cNvSpPr>
            <a:spLocks/>
          </p:cNvSpPr>
          <p:nvPr/>
        </p:nvSpPr>
        <p:spPr bwMode="auto">
          <a:xfrm>
            <a:off x="44958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" name="Freeform 16"/>
          <p:cNvSpPr>
            <a:spLocks/>
          </p:cNvSpPr>
          <p:nvPr/>
        </p:nvSpPr>
        <p:spPr bwMode="auto">
          <a:xfrm>
            <a:off x="51054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" name="Freeform 16"/>
          <p:cNvSpPr>
            <a:spLocks/>
          </p:cNvSpPr>
          <p:nvPr/>
        </p:nvSpPr>
        <p:spPr bwMode="auto">
          <a:xfrm>
            <a:off x="5791200" y="2197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" name="Freeform 16"/>
          <p:cNvSpPr>
            <a:spLocks/>
          </p:cNvSpPr>
          <p:nvPr/>
        </p:nvSpPr>
        <p:spPr bwMode="auto">
          <a:xfrm>
            <a:off x="6477000" y="2120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7" name="Freeform 16"/>
          <p:cNvSpPr>
            <a:spLocks/>
          </p:cNvSpPr>
          <p:nvPr/>
        </p:nvSpPr>
        <p:spPr bwMode="auto">
          <a:xfrm>
            <a:off x="7162800" y="21971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" name="Freeform 16"/>
          <p:cNvSpPr>
            <a:spLocks/>
          </p:cNvSpPr>
          <p:nvPr/>
        </p:nvSpPr>
        <p:spPr bwMode="auto">
          <a:xfrm>
            <a:off x="8458200" y="2209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" name="Freeform 16"/>
          <p:cNvSpPr>
            <a:spLocks/>
          </p:cNvSpPr>
          <p:nvPr/>
        </p:nvSpPr>
        <p:spPr bwMode="auto">
          <a:xfrm>
            <a:off x="5257800" y="1447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" name="Multiply 109"/>
          <p:cNvSpPr/>
          <p:nvPr/>
        </p:nvSpPr>
        <p:spPr>
          <a:xfrm>
            <a:off x="76200" y="7620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Multiply 110"/>
          <p:cNvSpPr/>
          <p:nvPr/>
        </p:nvSpPr>
        <p:spPr>
          <a:xfrm>
            <a:off x="2209800" y="7620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Multiply 111"/>
          <p:cNvSpPr/>
          <p:nvPr/>
        </p:nvSpPr>
        <p:spPr>
          <a:xfrm>
            <a:off x="3733800" y="7620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Multiply 112"/>
          <p:cNvSpPr/>
          <p:nvPr/>
        </p:nvSpPr>
        <p:spPr>
          <a:xfrm>
            <a:off x="6629400" y="7620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Multiply 113"/>
          <p:cNvSpPr/>
          <p:nvPr/>
        </p:nvSpPr>
        <p:spPr>
          <a:xfrm>
            <a:off x="8382000" y="685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Multiply 114"/>
          <p:cNvSpPr/>
          <p:nvPr/>
        </p:nvSpPr>
        <p:spPr>
          <a:xfrm>
            <a:off x="1524000" y="15240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Multiply 115"/>
          <p:cNvSpPr/>
          <p:nvPr/>
        </p:nvSpPr>
        <p:spPr>
          <a:xfrm>
            <a:off x="4495800" y="1447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Multiply 116"/>
          <p:cNvSpPr/>
          <p:nvPr/>
        </p:nvSpPr>
        <p:spPr>
          <a:xfrm>
            <a:off x="8001000" y="1447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Multiply 117"/>
          <p:cNvSpPr/>
          <p:nvPr/>
        </p:nvSpPr>
        <p:spPr>
          <a:xfrm>
            <a:off x="228600" y="2209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Multiply 118"/>
          <p:cNvSpPr/>
          <p:nvPr/>
        </p:nvSpPr>
        <p:spPr>
          <a:xfrm>
            <a:off x="3048000" y="2209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Multiply 119"/>
          <p:cNvSpPr/>
          <p:nvPr/>
        </p:nvSpPr>
        <p:spPr>
          <a:xfrm>
            <a:off x="5181600" y="2209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Multiply 120"/>
          <p:cNvSpPr/>
          <p:nvPr/>
        </p:nvSpPr>
        <p:spPr>
          <a:xfrm>
            <a:off x="6553200" y="21336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Multiply 121"/>
          <p:cNvSpPr/>
          <p:nvPr/>
        </p:nvSpPr>
        <p:spPr>
          <a:xfrm>
            <a:off x="8534400" y="2209800"/>
            <a:ext cx="609600" cy="838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304800" y="2895600"/>
            <a:ext cx="8839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Phenotypic Selection: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Identify individual clones with desirable phenotype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Clonal evaluation with replicated testing of individuals  reproduced by vegetative propagation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More efficient in traits with high heritability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Genotypic Selection: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Select superior individuals based on progeny performance and general combining ability using a polycross with other selected clones for pollination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Superior to phenotypic selection for traits with low heritability</a:t>
            </a:r>
          </a:p>
          <a:p>
            <a:endParaRPr lang="en-US" sz="2800" b="1" dirty="0">
              <a:solidFill>
                <a:srgbClr val="FFFF00"/>
              </a:solidFill>
            </a:endParaRPr>
          </a:p>
          <a:p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24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Selection of Parents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Recurrent Phenotypic Selection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6295020"/>
              </p:ext>
            </p:extLst>
          </p:nvPr>
        </p:nvGraphicFramePr>
        <p:xfrm>
          <a:off x="1295400" y="1397000"/>
          <a:ext cx="63246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0" y="3048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Recombine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0" y="6172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Phenotypic Selection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24600" y="2743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Evaluate Individuals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12192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Often used to select for insect and disease resistance in alfalfa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43600" y="12954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Most efficient in highly heritable 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3" grpId="0"/>
      <p:bldP spid="1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Development of a Synthetic Cultivar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8600" y="990600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100 superior clones identified = </a:t>
            </a:r>
            <a:r>
              <a:rPr lang="en-US" sz="3200" b="1" u="sng" dirty="0">
                <a:solidFill>
                  <a:schemeClr val="bg1"/>
                </a:solidFill>
              </a:rPr>
              <a:t>SYN 0 Generation</a:t>
            </a: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endParaRPr lang="en-US" sz="3200" b="1" u="sng" dirty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All clones are intermated in isolation cages 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using insect pollination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An equal amount of seed is harvested from  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each mating and bulked to form the </a:t>
            </a:r>
            <a:r>
              <a:rPr lang="en-US" sz="2800" b="1" u="sng" dirty="0">
                <a:solidFill>
                  <a:schemeClr val="bg1"/>
                </a:solidFill>
              </a:rPr>
              <a:t>SYN 1 Seed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              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  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57" name="Freeform 16"/>
          <p:cNvSpPr>
            <a:spLocks/>
          </p:cNvSpPr>
          <p:nvPr/>
        </p:nvSpPr>
        <p:spPr bwMode="auto">
          <a:xfrm>
            <a:off x="6858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58" name="Freeform 16"/>
          <p:cNvSpPr>
            <a:spLocks/>
          </p:cNvSpPr>
          <p:nvPr/>
        </p:nvSpPr>
        <p:spPr bwMode="auto">
          <a:xfrm>
            <a:off x="29718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59" name="Freeform 16"/>
          <p:cNvSpPr>
            <a:spLocks/>
          </p:cNvSpPr>
          <p:nvPr/>
        </p:nvSpPr>
        <p:spPr bwMode="auto">
          <a:xfrm>
            <a:off x="21336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0" name="Freeform 16"/>
          <p:cNvSpPr>
            <a:spLocks/>
          </p:cNvSpPr>
          <p:nvPr/>
        </p:nvSpPr>
        <p:spPr bwMode="auto">
          <a:xfrm>
            <a:off x="14478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1" name="Freeform 16"/>
          <p:cNvSpPr>
            <a:spLocks/>
          </p:cNvSpPr>
          <p:nvPr/>
        </p:nvSpPr>
        <p:spPr bwMode="auto">
          <a:xfrm>
            <a:off x="59436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" name="Freeform 16"/>
          <p:cNvSpPr>
            <a:spLocks/>
          </p:cNvSpPr>
          <p:nvPr/>
        </p:nvSpPr>
        <p:spPr bwMode="auto">
          <a:xfrm>
            <a:off x="36576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3" name="Freeform 16"/>
          <p:cNvSpPr>
            <a:spLocks/>
          </p:cNvSpPr>
          <p:nvPr/>
        </p:nvSpPr>
        <p:spPr bwMode="auto">
          <a:xfrm>
            <a:off x="51816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4" name="Freeform 16"/>
          <p:cNvSpPr>
            <a:spLocks/>
          </p:cNvSpPr>
          <p:nvPr/>
        </p:nvSpPr>
        <p:spPr bwMode="auto">
          <a:xfrm>
            <a:off x="7924800" y="2501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5" name="Freeform 16"/>
          <p:cNvSpPr>
            <a:spLocks/>
          </p:cNvSpPr>
          <p:nvPr/>
        </p:nvSpPr>
        <p:spPr bwMode="auto">
          <a:xfrm>
            <a:off x="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6" name="Freeform 16"/>
          <p:cNvSpPr>
            <a:spLocks/>
          </p:cNvSpPr>
          <p:nvPr/>
        </p:nvSpPr>
        <p:spPr bwMode="auto">
          <a:xfrm>
            <a:off x="65532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7" name="Freeform 16"/>
          <p:cNvSpPr>
            <a:spLocks/>
          </p:cNvSpPr>
          <p:nvPr/>
        </p:nvSpPr>
        <p:spPr bwMode="auto">
          <a:xfrm>
            <a:off x="76962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8" name="Freeform 16"/>
          <p:cNvSpPr>
            <a:spLocks/>
          </p:cNvSpPr>
          <p:nvPr/>
        </p:nvSpPr>
        <p:spPr bwMode="auto">
          <a:xfrm>
            <a:off x="71628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69" name="Freeform 68"/>
          <p:cNvSpPr>
            <a:spLocks/>
          </p:cNvSpPr>
          <p:nvPr/>
        </p:nvSpPr>
        <p:spPr bwMode="auto">
          <a:xfrm>
            <a:off x="8312150" y="1752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" name="Freeform 69"/>
          <p:cNvSpPr>
            <a:spLocks/>
          </p:cNvSpPr>
          <p:nvPr/>
        </p:nvSpPr>
        <p:spPr bwMode="auto">
          <a:xfrm>
            <a:off x="15240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1" name="Freeform 16"/>
          <p:cNvSpPr>
            <a:spLocks/>
          </p:cNvSpPr>
          <p:nvPr/>
        </p:nvSpPr>
        <p:spPr bwMode="auto">
          <a:xfrm>
            <a:off x="1447800" y="2590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2" name="Freeform 16"/>
          <p:cNvSpPr>
            <a:spLocks/>
          </p:cNvSpPr>
          <p:nvPr/>
        </p:nvSpPr>
        <p:spPr bwMode="auto">
          <a:xfrm>
            <a:off x="762000" y="2590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3" name="Freeform 16"/>
          <p:cNvSpPr>
            <a:spLocks/>
          </p:cNvSpPr>
          <p:nvPr/>
        </p:nvSpPr>
        <p:spPr bwMode="auto">
          <a:xfrm>
            <a:off x="2209800" y="2514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4" name="Freeform 16"/>
          <p:cNvSpPr>
            <a:spLocks/>
          </p:cNvSpPr>
          <p:nvPr/>
        </p:nvSpPr>
        <p:spPr bwMode="auto">
          <a:xfrm>
            <a:off x="3048000" y="2514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5" name="Freeform 16"/>
          <p:cNvSpPr>
            <a:spLocks/>
          </p:cNvSpPr>
          <p:nvPr/>
        </p:nvSpPr>
        <p:spPr bwMode="auto">
          <a:xfrm>
            <a:off x="3733800" y="2514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6" name="Freeform 16"/>
          <p:cNvSpPr>
            <a:spLocks/>
          </p:cNvSpPr>
          <p:nvPr/>
        </p:nvSpPr>
        <p:spPr bwMode="auto">
          <a:xfrm>
            <a:off x="4419600" y="2514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7" name="Freeform 16"/>
          <p:cNvSpPr>
            <a:spLocks/>
          </p:cNvSpPr>
          <p:nvPr/>
        </p:nvSpPr>
        <p:spPr bwMode="auto">
          <a:xfrm>
            <a:off x="7772400" y="3263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8" name="Freeform 16"/>
          <p:cNvSpPr>
            <a:spLocks/>
          </p:cNvSpPr>
          <p:nvPr/>
        </p:nvSpPr>
        <p:spPr bwMode="auto">
          <a:xfrm>
            <a:off x="5943600" y="2501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79" name="Freeform 16"/>
          <p:cNvSpPr>
            <a:spLocks/>
          </p:cNvSpPr>
          <p:nvPr/>
        </p:nvSpPr>
        <p:spPr bwMode="auto">
          <a:xfrm>
            <a:off x="6629400" y="2501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0" name="Freeform 16"/>
          <p:cNvSpPr>
            <a:spLocks/>
          </p:cNvSpPr>
          <p:nvPr/>
        </p:nvSpPr>
        <p:spPr bwMode="auto">
          <a:xfrm>
            <a:off x="7315200" y="2501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1" name="Freeform 16"/>
          <p:cNvSpPr>
            <a:spLocks/>
          </p:cNvSpPr>
          <p:nvPr/>
        </p:nvSpPr>
        <p:spPr bwMode="auto">
          <a:xfrm>
            <a:off x="4419600" y="1828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8458200" y="2501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152400" y="26670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4" name="Freeform 16"/>
          <p:cNvSpPr>
            <a:spLocks/>
          </p:cNvSpPr>
          <p:nvPr/>
        </p:nvSpPr>
        <p:spPr bwMode="auto">
          <a:xfrm>
            <a:off x="152400" y="33528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5" name="Freeform 16"/>
          <p:cNvSpPr>
            <a:spLocks/>
          </p:cNvSpPr>
          <p:nvPr/>
        </p:nvSpPr>
        <p:spPr bwMode="auto">
          <a:xfrm>
            <a:off x="8382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6" name="Freeform 16"/>
          <p:cNvSpPr>
            <a:spLocks/>
          </p:cNvSpPr>
          <p:nvPr/>
        </p:nvSpPr>
        <p:spPr bwMode="auto">
          <a:xfrm>
            <a:off x="22098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7" name="Freeform 16"/>
          <p:cNvSpPr>
            <a:spLocks/>
          </p:cNvSpPr>
          <p:nvPr/>
        </p:nvSpPr>
        <p:spPr bwMode="auto">
          <a:xfrm>
            <a:off x="29718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8" name="Freeform 16"/>
          <p:cNvSpPr>
            <a:spLocks/>
          </p:cNvSpPr>
          <p:nvPr/>
        </p:nvSpPr>
        <p:spPr bwMode="auto">
          <a:xfrm>
            <a:off x="3733800" y="3263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89" name="Freeform 16"/>
          <p:cNvSpPr>
            <a:spLocks/>
          </p:cNvSpPr>
          <p:nvPr/>
        </p:nvSpPr>
        <p:spPr bwMode="auto">
          <a:xfrm>
            <a:off x="44958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0" name="Freeform 16"/>
          <p:cNvSpPr>
            <a:spLocks/>
          </p:cNvSpPr>
          <p:nvPr/>
        </p:nvSpPr>
        <p:spPr bwMode="auto">
          <a:xfrm>
            <a:off x="51054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1" name="Freeform 16"/>
          <p:cNvSpPr>
            <a:spLocks/>
          </p:cNvSpPr>
          <p:nvPr/>
        </p:nvSpPr>
        <p:spPr bwMode="auto">
          <a:xfrm>
            <a:off x="5791200" y="3263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2" name="Freeform 16"/>
          <p:cNvSpPr>
            <a:spLocks/>
          </p:cNvSpPr>
          <p:nvPr/>
        </p:nvSpPr>
        <p:spPr bwMode="auto">
          <a:xfrm>
            <a:off x="6477000" y="31877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3" name="Freeform 16"/>
          <p:cNvSpPr>
            <a:spLocks/>
          </p:cNvSpPr>
          <p:nvPr/>
        </p:nvSpPr>
        <p:spPr bwMode="auto">
          <a:xfrm>
            <a:off x="7162800" y="32639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4" name="Freeform 16"/>
          <p:cNvSpPr>
            <a:spLocks/>
          </p:cNvSpPr>
          <p:nvPr/>
        </p:nvSpPr>
        <p:spPr bwMode="auto">
          <a:xfrm>
            <a:off x="8458200" y="3276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95" name="Freeform 16"/>
          <p:cNvSpPr>
            <a:spLocks/>
          </p:cNvSpPr>
          <p:nvPr/>
        </p:nvSpPr>
        <p:spPr bwMode="auto">
          <a:xfrm>
            <a:off x="5257800" y="2514600"/>
            <a:ext cx="831850" cy="698500"/>
          </a:xfrm>
          <a:custGeom>
            <a:avLst/>
            <a:gdLst>
              <a:gd name="T0" fmla="*/ 131 w 296"/>
              <a:gd name="T1" fmla="*/ 344 h 345"/>
              <a:gd name="T2" fmla="*/ 131 w 296"/>
              <a:gd name="T3" fmla="*/ 299 h 345"/>
              <a:gd name="T4" fmla="*/ 169 w 296"/>
              <a:gd name="T5" fmla="*/ 157 h 345"/>
              <a:gd name="T6" fmla="*/ 237 w 296"/>
              <a:gd name="T7" fmla="*/ 76 h 345"/>
              <a:gd name="T8" fmla="*/ 169 w 296"/>
              <a:gd name="T9" fmla="*/ 140 h 345"/>
              <a:gd name="T10" fmla="*/ 131 w 296"/>
              <a:gd name="T11" fmla="*/ 287 h 345"/>
              <a:gd name="T12" fmla="*/ 139 w 296"/>
              <a:gd name="T13" fmla="*/ 147 h 345"/>
              <a:gd name="T14" fmla="*/ 140 w 296"/>
              <a:gd name="T15" fmla="*/ 0 h 345"/>
              <a:gd name="T16" fmla="*/ 121 w 296"/>
              <a:gd name="T17" fmla="*/ 237 h 345"/>
              <a:gd name="T18" fmla="*/ 131 w 296"/>
              <a:gd name="T19" fmla="*/ 304 h 345"/>
              <a:gd name="T20" fmla="*/ 127 w 296"/>
              <a:gd name="T21" fmla="*/ 286 h 345"/>
              <a:gd name="T22" fmla="*/ 100 w 296"/>
              <a:gd name="T23" fmla="*/ 140 h 345"/>
              <a:gd name="T24" fmla="*/ 72 w 296"/>
              <a:gd name="T25" fmla="*/ 41 h 345"/>
              <a:gd name="T26" fmla="*/ 100 w 296"/>
              <a:gd name="T27" fmla="*/ 187 h 345"/>
              <a:gd name="T28" fmla="*/ 94 w 296"/>
              <a:gd name="T29" fmla="*/ 171 h 345"/>
              <a:gd name="T30" fmla="*/ 38 w 296"/>
              <a:gd name="T31" fmla="*/ 119 h 345"/>
              <a:gd name="T32" fmla="*/ 106 w 296"/>
              <a:gd name="T33" fmla="*/ 205 h 345"/>
              <a:gd name="T34" fmla="*/ 121 w 296"/>
              <a:gd name="T35" fmla="*/ 242 h 345"/>
              <a:gd name="T36" fmla="*/ 41 w 296"/>
              <a:gd name="T37" fmla="*/ 194 h 345"/>
              <a:gd name="T38" fmla="*/ 0 w 296"/>
              <a:gd name="T39" fmla="*/ 194 h 345"/>
              <a:gd name="T40" fmla="*/ 78 w 296"/>
              <a:gd name="T41" fmla="*/ 221 h 345"/>
              <a:gd name="T42" fmla="*/ 24 w 296"/>
              <a:gd name="T43" fmla="*/ 267 h 345"/>
              <a:gd name="T44" fmla="*/ 31 w 296"/>
              <a:gd name="T45" fmla="*/ 244 h 345"/>
              <a:gd name="T46" fmla="*/ 48 w 296"/>
              <a:gd name="T47" fmla="*/ 234 h 345"/>
              <a:gd name="T48" fmla="*/ 96 w 296"/>
              <a:gd name="T49" fmla="*/ 237 h 345"/>
              <a:gd name="T50" fmla="*/ 137 w 296"/>
              <a:gd name="T51" fmla="*/ 294 h 345"/>
              <a:gd name="T52" fmla="*/ 140 w 296"/>
              <a:gd name="T53" fmla="*/ 276 h 345"/>
              <a:gd name="T54" fmla="*/ 131 w 296"/>
              <a:gd name="T55" fmla="*/ 316 h 345"/>
              <a:gd name="T56" fmla="*/ 137 w 296"/>
              <a:gd name="T57" fmla="*/ 316 h 345"/>
              <a:gd name="T58" fmla="*/ 137 w 296"/>
              <a:gd name="T59" fmla="*/ 294 h 345"/>
              <a:gd name="T60" fmla="*/ 152 w 296"/>
              <a:gd name="T61" fmla="*/ 286 h 345"/>
              <a:gd name="T62" fmla="*/ 221 w 296"/>
              <a:gd name="T63" fmla="*/ 264 h 345"/>
              <a:gd name="T64" fmla="*/ 295 w 296"/>
              <a:gd name="T65" fmla="*/ 287 h 345"/>
              <a:gd name="T66" fmla="*/ 279 w 296"/>
              <a:gd name="T67" fmla="*/ 280 h 345"/>
              <a:gd name="T68" fmla="*/ 201 w 296"/>
              <a:gd name="T69" fmla="*/ 274 h 345"/>
              <a:gd name="T70" fmla="*/ 152 w 296"/>
              <a:gd name="T71" fmla="*/ 310 h 345"/>
              <a:gd name="T72" fmla="*/ 131 w 296"/>
              <a:gd name="T73" fmla="*/ 344 h 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96"/>
              <a:gd name="T112" fmla="*/ 0 h 345"/>
              <a:gd name="T113" fmla="*/ 296 w 296"/>
              <a:gd name="T114" fmla="*/ 345 h 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96" h="345">
                <a:moveTo>
                  <a:pt x="131" y="344"/>
                </a:moveTo>
                <a:lnTo>
                  <a:pt x="131" y="299"/>
                </a:lnTo>
                <a:lnTo>
                  <a:pt x="169" y="157"/>
                </a:lnTo>
                <a:lnTo>
                  <a:pt x="237" y="76"/>
                </a:lnTo>
                <a:lnTo>
                  <a:pt x="169" y="140"/>
                </a:lnTo>
                <a:lnTo>
                  <a:pt x="131" y="287"/>
                </a:lnTo>
                <a:lnTo>
                  <a:pt x="139" y="147"/>
                </a:lnTo>
                <a:lnTo>
                  <a:pt x="140" y="0"/>
                </a:lnTo>
                <a:lnTo>
                  <a:pt x="121" y="237"/>
                </a:lnTo>
                <a:lnTo>
                  <a:pt x="131" y="304"/>
                </a:lnTo>
                <a:lnTo>
                  <a:pt x="127" y="286"/>
                </a:lnTo>
                <a:lnTo>
                  <a:pt x="100" y="140"/>
                </a:lnTo>
                <a:lnTo>
                  <a:pt x="72" y="41"/>
                </a:lnTo>
                <a:lnTo>
                  <a:pt x="100" y="187"/>
                </a:lnTo>
                <a:lnTo>
                  <a:pt x="94" y="171"/>
                </a:lnTo>
                <a:lnTo>
                  <a:pt x="38" y="119"/>
                </a:lnTo>
                <a:lnTo>
                  <a:pt x="106" y="205"/>
                </a:lnTo>
                <a:lnTo>
                  <a:pt x="121" y="242"/>
                </a:lnTo>
                <a:lnTo>
                  <a:pt x="41" y="194"/>
                </a:lnTo>
                <a:lnTo>
                  <a:pt x="0" y="194"/>
                </a:lnTo>
                <a:lnTo>
                  <a:pt x="78" y="221"/>
                </a:lnTo>
                <a:lnTo>
                  <a:pt x="24" y="267"/>
                </a:lnTo>
                <a:lnTo>
                  <a:pt x="31" y="244"/>
                </a:lnTo>
                <a:lnTo>
                  <a:pt x="48" y="234"/>
                </a:lnTo>
                <a:lnTo>
                  <a:pt x="96" y="237"/>
                </a:lnTo>
                <a:lnTo>
                  <a:pt x="137" y="294"/>
                </a:lnTo>
                <a:lnTo>
                  <a:pt x="140" y="276"/>
                </a:lnTo>
                <a:lnTo>
                  <a:pt x="131" y="316"/>
                </a:lnTo>
                <a:lnTo>
                  <a:pt x="137" y="316"/>
                </a:lnTo>
                <a:lnTo>
                  <a:pt x="137" y="294"/>
                </a:lnTo>
                <a:lnTo>
                  <a:pt x="152" y="286"/>
                </a:lnTo>
                <a:lnTo>
                  <a:pt x="221" y="264"/>
                </a:lnTo>
                <a:lnTo>
                  <a:pt x="295" y="287"/>
                </a:lnTo>
                <a:lnTo>
                  <a:pt x="279" y="280"/>
                </a:lnTo>
                <a:lnTo>
                  <a:pt x="201" y="274"/>
                </a:lnTo>
                <a:lnTo>
                  <a:pt x="152" y="310"/>
                </a:lnTo>
                <a:lnTo>
                  <a:pt x="131" y="344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04" name="Straight Connector 103"/>
          <p:cNvCxnSpPr/>
          <p:nvPr/>
        </p:nvCxnSpPr>
        <p:spPr>
          <a:xfrm rot="5400000">
            <a:off x="-1143000" y="2895600"/>
            <a:ext cx="2590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52400" y="1600200"/>
            <a:ext cx="8839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7696200" y="2895600"/>
            <a:ext cx="2590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52400" y="4191000"/>
            <a:ext cx="8839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7526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764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7526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3622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2860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9718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8684" y="29718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48000"/>
            <a:ext cx="7299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232</Words>
  <Application>Microsoft Office PowerPoint</Application>
  <PresentationFormat>On-screen Show (4:3)</PresentationFormat>
  <Paragraphs>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Alfalfa Breeding –  A Synthetic Cultivar</vt:lpstr>
      <vt:lpstr>Selection of Parents</vt:lpstr>
      <vt:lpstr>Recurrent Phenotypic Selection</vt:lpstr>
      <vt:lpstr>Development of a Synthetic Cultivar</vt:lpstr>
    </vt:vector>
  </TitlesOfParts>
  <Company>Monsanto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seoltma</dc:creator>
  <cp:lastModifiedBy>Elder, Abbey K [LIB]</cp:lastModifiedBy>
  <cp:revision>201</cp:revision>
  <dcterms:created xsi:type="dcterms:W3CDTF">2010-11-02T16:33:48Z</dcterms:created>
  <dcterms:modified xsi:type="dcterms:W3CDTF">2024-12-11T21:13:25Z</dcterms:modified>
</cp:coreProperties>
</file>