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7"/>
  </p:notesMasterIdLst>
  <p:sldIdLst>
    <p:sldId id="285" r:id="rId2"/>
    <p:sldId id="274" r:id="rId3"/>
    <p:sldId id="286" r:id="rId4"/>
    <p:sldId id="275" r:id="rId5"/>
    <p:sldId id="289" r:id="rId6"/>
    <p:sldId id="288" r:id="rId7"/>
    <p:sldId id="276" r:id="rId8"/>
    <p:sldId id="277" r:id="rId9"/>
    <p:sldId id="278" r:id="rId10"/>
    <p:sldId id="290" r:id="rId11"/>
    <p:sldId id="291" r:id="rId12"/>
    <p:sldId id="293" r:id="rId13"/>
    <p:sldId id="294" r:id="rId14"/>
    <p:sldId id="295" r:id="rId15"/>
    <p:sldId id="430" r:id="rId16"/>
    <p:sldId id="441" r:id="rId17"/>
    <p:sldId id="442" r:id="rId18"/>
    <p:sldId id="443" r:id="rId19"/>
    <p:sldId id="444" r:id="rId20"/>
    <p:sldId id="445" r:id="rId21"/>
    <p:sldId id="446" r:id="rId22"/>
    <p:sldId id="406" r:id="rId23"/>
    <p:sldId id="340" r:id="rId24"/>
    <p:sldId id="315" r:id="rId25"/>
    <p:sldId id="298" r:id="rId26"/>
    <p:sldId id="423" r:id="rId27"/>
    <p:sldId id="297" r:id="rId28"/>
    <p:sldId id="431" r:id="rId29"/>
    <p:sldId id="432" r:id="rId30"/>
    <p:sldId id="433" r:id="rId31"/>
    <p:sldId id="435" r:id="rId32"/>
    <p:sldId id="434" r:id="rId33"/>
    <p:sldId id="304" r:id="rId34"/>
    <p:sldId id="305" r:id="rId35"/>
    <p:sldId id="307" r:id="rId36"/>
    <p:sldId id="306" r:id="rId37"/>
    <p:sldId id="308" r:id="rId38"/>
    <p:sldId id="427" r:id="rId39"/>
    <p:sldId id="309" r:id="rId40"/>
    <p:sldId id="313" r:id="rId41"/>
    <p:sldId id="310" r:id="rId42"/>
    <p:sldId id="311" r:id="rId43"/>
    <p:sldId id="312" r:id="rId44"/>
    <p:sldId id="428" r:id="rId45"/>
    <p:sldId id="356" r:id="rId46"/>
    <p:sldId id="425" r:id="rId47"/>
    <p:sldId id="436" r:id="rId48"/>
    <p:sldId id="437" r:id="rId49"/>
    <p:sldId id="438" r:id="rId50"/>
    <p:sldId id="439" r:id="rId51"/>
    <p:sldId id="440" r:id="rId52"/>
    <p:sldId id="357" r:id="rId53"/>
    <p:sldId id="429" r:id="rId54"/>
    <p:sldId id="338" r:id="rId55"/>
    <p:sldId id="329" r:id="rId56"/>
  </p:sldIdLst>
  <p:sldSz cx="9144000" cy="6858000" type="screen4x3"/>
  <p:notesSz cx="6858000" cy="9144000"/>
  <p:defaultTextStyle>
    <a:defPPr>
      <a:defRPr lang="en-US"/>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003300"/>
    <a:srgbClr val="FFFF00"/>
    <a:srgbClr val="CC9900"/>
    <a:srgbClr val="FFFF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9" autoAdjust="0"/>
    <p:restoredTop sz="94590" autoAdjust="0"/>
  </p:normalViewPr>
  <p:slideViewPr>
    <p:cSldViewPr>
      <p:cViewPr varScale="1">
        <p:scale>
          <a:sx n="112" d="100"/>
          <a:sy n="112" d="100"/>
        </p:scale>
        <p:origin x="158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44"/>
    </p:cViewPr>
  </p:sorter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218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218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218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B70F402-AAF5-41E0-A208-1400F9A234EC}" type="slidenum">
              <a:rPr lang="en-US"/>
              <a:pPr/>
              <a:t>‹#›</a:t>
            </a:fld>
            <a:endParaRPr lang="en-US"/>
          </a:p>
        </p:txBody>
      </p:sp>
    </p:spTree>
    <p:extLst>
      <p:ext uri="{BB962C8B-B14F-4D97-AF65-F5344CB8AC3E}">
        <p14:creationId xmlns:p14="http://schemas.microsoft.com/office/powerpoint/2010/main" val="77231514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20121B-A7F6-4295-AC48-C6C79006157A}" type="slidenum">
              <a:rPr lang="en-US"/>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DF9A563-2715-4A7D-9A1B-6413E1F0D255}" type="slidenum">
              <a:rPr lang="en-US"/>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12030FE-A4B1-4902-BD06-4EB84220F242}" type="slidenum">
              <a:rPr lang="en-US"/>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CBAAAE6-AC42-405D-AE4D-A9B1215C12BE}" type="slidenum">
              <a:rPr lang="en-US"/>
              <a:pPr/>
              <a:t>‹#›</a:t>
            </a:fld>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44C3A3F-3EEF-48AF-A252-6E44A6D31B51}" type="slidenum">
              <a:rPr lang="en-US"/>
              <a:pPr/>
              <a:t>‹#›</a:t>
            </a:fld>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2AD0BC95-6EB7-4967-9DEA-1E362F1D4721}" type="slidenum">
              <a:rPr lang="en-US"/>
              <a:pPr/>
              <a:t>‹#›</a:t>
            </a:fld>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E35F11F3-1CB9-40A6-BAD2-A14A673E4964}" type="slidenum">
              <a:rPr lang="en-US"/>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D52BFDE-C54C-4AE9-B237-C1D50F5183EC}" type="slidenum">
              <a:rPr lang="en-US"/>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463E871-BC1F-4C23-9B71-E887D6E905BB}" type="slidenum">
              <a:rPr lang="en-US"/>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8E2E756-B934-497A-BD3B-B3357C62BB5E}" type="slidenum">
              <a:rPr lang="en-US"/>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5167D1F-F6DC-4C93-B853-3FF590AB30C1}" type="slidenum">
              <a:rPr lang="en-US"/>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122C84C-0058-4F0C-98D0-EA9637AC3862}" type="slidenum">
              <a:rPr lang="en-US"/>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FF3B5D5-E81B-41E5-959E-1CCD5E3D0B6B}" type="slidenum">
              <a:rPr lang="en-US"/>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F87DD0E-6B96-4810-A555-D181B86E8927}" type="slidenum">
              <a:rPr lang="en-US"/>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FB383D0-BFD9-4BEA-A07E-FD028541EA5D}" type="slidenum">
              <a:rPr lang="en-US"/>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darker blue w type"/>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4099"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4102"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4103"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16AE7E9-E211-43A3-B986-9D60A193E8B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ransition>
    <p:fade/>
  </p:transition>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defRPr>
      </a:lvl2pPr>
      <a:lvl3pPr algn="ctr" rtl="0" fontAlgn="base">
        <a:spcBef>
          <a:spcPct val="0"/>
        </a:spcBef>
        <a:spcAft>
          <a:spcPct val="0"/>
        </a:spcAft>
        <a:defRPr sz="4400">
          <a:solidFill>
            <a:schemeClr val="bg1"/>
          </a:solidFill>
          <a:latin typeface="Arial" charset="0"/>
        </a:defRPr>
      </a:lvl3pPr>
      <a:lvl4pPr algn="ctr" rtl="0" fontAlgn="base">
        <a:spcBef>
          <a:spcPct val="0"/>
        </a:spcBef>
        <a:spcAft>
          <a:spcPct val="0"/>
        </a:spcAft>
        <a:defRPr sz="4400">
          <a:solidFill>
            <a:schemeClr val="bg1"/>
          </a:solidFill>
          <a:latin typeface="Arial" charset="0"/>
        </a:defRPr>
      </a:lvl4pPr>
      <a:lvl5pPr algn="ctr" rtl="0" fontAlgn="base">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3.jpeg"/><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5.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5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Grp="1" noChangeArrowheads="1"/>
          </p:cNvSpPr>
          <p:nvPr>
            <p:ph type="ctrTitle"/>
          </p:nvPr>
        </p:nvSpPr>
        <p:spPr>
          <a:xfrm>
            <a:off x="4938713" y="-228560"/>
            <a:ext cx="4205287" cy="2368560"/>
          </a:xfrm>
        </p:spPr>
        <p:txBody>
          <a:bodyPr/>
          <a:lstStyle/>
          <a:p>
            <a:pPr algn="l"/>
            <a:r>
              <a:rPr lang="en-US" sz="4000" dirty="0"/>
              <a:t>How Seed Production &amp; Certification Work</a:t>
            </a:r>
          </a:p>
        </p:txBody>
      </p:sp>
      <p:sp>
        <p:nvSpPr>
          <p:cNvPr id="51205" name="Rectangle 5"/>
          <p:cNvSpPr>
            <a:spLocks noGrp="1" noChangeArrowheads="1"/>
          </p:cNvSpPr>
          <p:nvPr>
            <p:ph type="subTitle" idx="1"/>
          </p:nvPr>
        </p:nvSpPr>
        <p:spPr>
          <a:xfrm>
            <a:off x="4937756" y="2057415"/>
            <a:ext cx="3108325" cy="736600"/>
          </a:xfrm>
        </p:spPr>
        <p:txBody>
          <a:bodyPr/>
          <a:lstStyle/>
          <a:p>
            <a:r>
              <a:rPr lang="en-US" sz="1800" dirty="0">
                <a:solidFill>
                  <a:schemeClr val="folHlink"/>
                </a:solidFill>
              </a:rPr>
              <a:t>Prepared by Dr. Doug Brede</a:t>
            </a:r>
          </a:p>
          <a:p>
            <a:r>
              <a:rPr lang="en-US" sz="1800" dirty="0">
                <a:solidFill>
                  <a:schemeClr val="folHlink"/>
                </a:solidFill>
              </a:rPr>
              <a:t>Jacklin Seed by Simplot</a:t>
            </a:r>
          </a:p>
        </p:txBody>
      </p:sp>
      <p:pic>
        <p:nvPicPr>
          <p:cNvPr id="51206" name="Picture 6" descr="Jacklin swath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938713" cy="3292475"/>
          </a:xfrm>
          <a:prstGeom prst="rect">
            <a:avLst/>
          </a:prstGeom>
          <a:noFill/>
        </p:spPr>
      </p:pic>
      <p:pic>
        <p:nvPicPr>
          <p:cNvPr id="51207" name="Picture 7" descr="Sod quality ta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0163" y="3332163"/>
            <a:ext cx="5303837" cy="3525837"/>
          </a:xfrm>
          <a:prstGeom prst="rect">
            <a:avLst/>
          </a:prstGeom>
          <a:noFill/>
        </p:spPr>
      </p:pic>
      <p:pic>
        <p:nvPicPr>
          <p:cNvPr id="6" name="Picture 5" descr="Brede2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8121" y="2073275"/>
            <a:ext cx="810816" cy="1219200"/>
          </a:xfrm>
          <a:prstGeom prst="rect">
            <a:avLst/>
          </a:prstGeom>
        </p:spPr>
      </p:pic>
      <p:sp>
        <p:nvSpPr>
          <p:cNvPr id="2" name="Rectangle 1"/>
          <p:cNvSpPr/>
          <p:nvPr/>
        </p:nvSpPr>
        <p:spPr>
          <a:xfrm>
            <a:off x="16349" y="3337561"/>
            <a:ext cx="3823814" cy="2800767"/>
          </a:xfrm>
          <a:prstGeom prst="rect">
            <a:avLst/>
          </a:prstGeom>
        </p:spPr>
        <p:txBody>
          <a:bodyPr wrap="square">
            <a:spAutoFit/>
          </a:bodyPr>
          <a:lstStyle/>
          <a:p>
            <a:r>
              <a:rPr lang="en-US" sz="1600" dirty="0"/>
              <a:t>This presentation covers the topics of where </a:t>
            </a:r>
            <a:r>
              <a:rPr lang="en-US" sz="1600" dirty="0" err="1"/>
              <a:t>turfgrass</a:t>
            </a:r>
            <a:r>
              <a:rPr lang="en-US" sz="1600" dirty="0"/>
              <a:t> seed comes from, how seed certification works, how a person enters a new variety into certification, and how to read and use a seed label to find the best quality seed to plant.  This presentation was prepared by Dr. Doug Brede, the Research Director at </a:t>
            </a:r>
            <a:r>
              <a:rPr lang="en-US" sz="1600" dirty="0" err="1"/>
              <a:t>Jacklin</a:t>
            </a:r>
            <a:r>
              <a:rPr lang="en-US" sz="1600" dirty="0"/>
              <a:t> Seed by Simplot, who has been an active breeder in the </a:t>
            </a:r>
            <a:r>
              <a:rPr lang="en-US" sz="1600" dirty="0" err="1"/>
              <a:t>turfgrass</a:t>
            </a:r>
            <a:r>
              <a:rPr lang="en-US" sz="1600" dirty="0"/>
              <a:t> industry for 25 years.</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basin plots"/>
          <p:cNvPicPr>
            <a:picLocks noChangeAspect="1" noChangeArrowheads="1"/>
          </p:cNvPicPr>
          <p:nvPr/>
        </p:nvPicPr>
        <p:blipFill>
          <a:blip r:embed="rId2" cstate="print"/>
          <a:srcRect/>
          <a:stretch>
            <a:fillRect/>
          </a:stretch>
        </p:blipFill>
        <p:spPr bwMode="auto">
          <a:xfrm>
            <a:off x="0" y="0"/>
            <a:ext cx="9144000" cy="6856413"/>
          </a:xfrm>
          <a:prstGeom prst="rect">
            <a:avLst/>
          </a:prstGeom>
          <a:noFill/>
        </p:spPr>
      </p:pic>
      <p:sp>
        <p:nvSpPr>
          <p:cNvPr id="57349" name="Rectangle 5"/>
          <p:cNvSpPr>
            <a:spLocks noChangeArrowheads="1"/>
          </p:cNvSpPr>
          <p:nvPr/>
        </p:nvSpPr>
        <p:spPr bwMode="auto">
          <a:xfrm>
            <a:off x="39204" y="14722"/>
            <a:ext cx="9104795" cy="1143000"/>
          </a:xfrm>
          <a:prstGeom prst="rect">
            <a:avLst/>
          </a:prstGeom>
          <a:noFill/>
          <a:ln w="9525">
            <a:noFill/>
            <a:miter lim="800000"/>
            <a:headEnd/>
            <a:tailEnd/>
          </a:ln>
          <a:effectLst/>
        </p:spPr>
        <p:txBody>
          <a:bodyPr anchor="ctr"/>
          <a:lstStyle/>
          <a:p>
            <a:pPr algn="ctr" eaLnBrk="0" hangingPunct="0"/>
            <a:r>
              <a:rPr lang="en-US" sz="3600" b="1" dirty="0">
                <a:solidFill>
                  <a:srgbClr val="000000"/>
                </a:solidFill>
              </a:rPr>
              <a:t>And even the larger blocks of production increase…</a:t>
            </a:r>
            <a:endParaRPr lang="en-US" sz="3200" b="1" dirty="0">
              <a:solidFill>
                <a:srgbClr val="000000"/>
              </a:solidFill>
            </a:endParaRPr>
          </a:p>
        </p:txBody>
      </p:sp>
      <p:sp>
        <p:nvSpPr>
          <p:cNvPr id="4" name="TextBox 3"/>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12</a:t>
            </a:r>
            <a:endParaRPr lang="en-US" sz="2000" dirty="0">
              <a:solidFill>
                <a:srgbClr val="92D050"/>
              </a:solidFill>
            </a:endParaRPr>
          </a:p>
        </p:txBody>
      </p:sp>
      <p:sp>
        <p:nvSpPr>
          <p:cNvPr id="2" name="Rectangle 1"/>
          <p:cNvSpPr/>
          <p:nvPr/>
        </p:nvSpPr>
        <p:spPr>
          <a:xfrm>
            <a:off x="0" y="6098659"/>
            <a:ext cx="4572000" cy="707886"/>
          </a:xfrm>
          <a:prstGeom prst="rect">
            <a:avLst/>
          </a:prstGeom>
          <a:solidFill>
            <a:schemeClr val="bg1"/>
          </a:solidFill>
        </p:spPr>
        <p:txBody>
          <a:bodyPr>
            <a:spAutoFit/>
          </a:bodyPr>
          <a:lstStyle/>
          <a:p>
            <a:r>
              <a:rPr lang="en-US" sz="2000" dirty="0">
                <a:solidFill>
                  <a:srgbClr val="000000"/>
                </a:solidFill>
              </a:rPr>
              <a:t>He might even be able to handle larger blocks like these by himself.</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KBG harvest"/>
          <p:cNvPicPr>
            <a:picLocks noChangeAspect="1" noChangeArrowheads="1"/>
          </p:cNvPicPr>
          <p:nvPr/>
        </p:nvPicPr>
        <p:blipFill>
          <a:blip r:embed="rId2" cstate="print"/>
          <a:srcRect b="3957"/>
          <a:stretch>
            <a:fillRect/>
          </a:stretch>
        </p:blipFill>
        <p:spPr bwMode="auto">
          <a:xfrm>
            <a:off x="0" y="0"/>
            <a:ext cx="9144000" cy="6858000"/>
          </a:xfrm>
          <a:prstGeom prst="rect">
            <a:avLst/>
          </a:prstGeom>
          <a:noFill/>
        </p:spPr>
      </p:pic>
      <p:sp>
        <p:nvSpPr>
          <p:cNvPr id="58373" name="Rectangle 5"/>
          <p:cNvSpPr>
            <a:spLocks noChangeArrowheads="1"/>
          </p:cNvSpPr>
          <p:nvPr/>
        </p:nvSpPr>
        <p:spPr bwMode="auto">
          <a:xfrm>
            <a:off x="1" y="25"/>
            <a:ext cx="9143999" cy="1143000"/>
          </a:xfrm>
          <a:prstGeom prst="rect">
            <a:avLst/>
          </a:prstGeom>
          <a:noFill/>
          <a:ln w="9525">
            <a:noFill/>
            <a:miter lim="800000"/>
            <a:headEnd/>
            <a:tailEnd/>
          </a:ln>
          <a:effectLst/>
        </p:spPr>
        <p:txBody>
          <a:bodyPr anchor="ctr"/>
          <a:lstStyle/>
          <a:p>
            <a:pPr algn="ctr" eaLnBrk="0" hangingPunct="0"/>
            <a:r>
              <a:rPr lang="en-US" sz="3600" b="1" dirty="0">
                <a:solidFill>
                  <a:srgbClr val="003300"/>
                </a:solidFill>
              </a:rPr>
              <a:t>But how does he maintain quality control when geared up to…</a:t>
            </a:r>
            <a:endParaRPr lang="en-US" sz="3200" b="1" dirty="0">
              <a:solidFill>
                <a:srgbClr val="003300"/>
              </a:solidFill>
            </a:endParaRPr>
          </a:p>
        </p:txBody>
      </p:sp>
      <p:sp>
        <p:nvSpPr>
          <p:cNvPr id="58374" name="Rectangle 6"/>
          <p:cNvSpPr>
            <a:spLocks noChangeArrowheads="1"/>
          </p:cNvSpPr>
          <p:nvPr/>
        </p:nvSpPr>
        <p:spPr bwMode="auto">
          <a:xfrm>
            <a:off x="2239963" y="1143335"/>
            <a:ext cx="4206875" cy="639763"/>
          </a:xfrm>
          <a:prstGeom prst="rect">
            <a:avLst/>
          </a:prstGeom>
          <a:noFill/>
          <a:ln w="9525">
            <a:noFill/>
            <a:miter lim="800000"/>
            <a:headEnd/>
            <a:tailEnd/>
          </a:ln>
          <a:effectLst/>
        </p:spPr>
        <p:txBody>
          <a:bodyPr anchor="ctr"/>
          <a:lstStyle/>
          <a:p>
            <a:pPr algn="ctr" eaLnBrk="0" hangingPunct="0"/>
            <a:r>
              <a:rPr lang="en-US" sz="3600" b="1" dirty="0">
                <a:solidFill>
                  <a:srgbClr val="003300"/>
                </a:solidFill>
              </a:rPr>
              <a:t>100,000 lbs. or…</a:t>
            </a:r>
            <a:endParaRPr lang="en-US" sz="3200" b="1" dirty="0">
              <a:solidFill>
                <a:srgbClr val="003300"/>
              </a:solidFill>
            </a:endParaRPr>
          </a:p>
        </p:txBody>
      </p:sp>
      <p:sp>
        <p:nvSpPr>
          <p:cNvPr id="58375" name="Rectangle 7"/>
          <p:cNvSpPr>
            <a:spLocks noChangeArrowheads="1"/>
          </p:cNvSpPr>
          <p:nvPr/>
        </p:nvSpPr>
        <p:spPr bwMode="auto">
          <a:xfrm>
            <a:off x="1920269" y="1783408"/>
            <a:ext cx="4206875" cy="639763"/>
          </a:xfrm>
          <a:prstGeom prst="rect">
            <a:avLst/>
          </a:prstGeom>
          <a:noFill/>
          <a:ln w="9525">
            <a:noFill/>
            <a:miter lim="800000"/>
            <a:headEnd/>
            <a:tailEnd/>
          </a:ln>
          <a:effectLst/>
        </p:spPr>
        <p:txBody>
          <a:bodyPr anchor="ctr"/>
          <a:lstStyle/>
          <a:p>
            <a:pPr algn="ctr" eaLnBrk="0" hangingPunct="0"/>
            <a:r>
              <a:rPr lang="en-US" sz="3600" b="1" dirty="0">
                <a:solidFill>
                  <a:srgbClr val="003300"/>
                </a:solidFill>
              </a:rPr>
              <a:t>1,000,000 lbs.</a:t>
            </a:r>
            <a:endParaRPr lang="en-US" sz="3200" b="1" dirty="0">
              <a:solidFill>
                <a:srgbClr val="003300"/>
              </a:solidFill>
            </a:endParaRPr>
          </a:p>
        </p:txBody>
      </p:sp>
      <p:sp>
        <p:nvSpPr>
          <p:cNvPr id="6" name="TextBox 5"/>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13</a:t>
            </a:r>
            <a:endParaRPr lang="en-US" sz="2000" dirty="0">
              <a:solidFill>
                <a:srgbClr val="92D050"/>
              </a:solidFill>
            </a:endParaRPr>
          </a:p>
        </p:txBody>
      </p:sp>
      <p:sp>
        <p:nvSpPr>
          <p:cNvPr id="2" name="Rectangle 1"/>
          <p:cNvSpPr/>
          <p:nvPr/>
        </p:nvSpPr>
        <p:spPr>
          <a:xfrm>
            <a:off x="1" y="5272466"/>
            <a:ext cx="7772364" cy="1631216"/>
          </a:xfrm>
          <a:prstGeom prst="rect">
            <a:avLst/>
          </a:prstGeom>
          <a:solidFill>
            <a:schemeClr val="bg1"/>
          </a:solidFill>
        </p:spPr>
        <p:txBody>
          <a:bodyPr wrap="square">
            <a:spAutoFit/>
          </a:bodyPr>
          <a:lstStyle/>
          <a:p>
            <a:r>
              <a:rPr lang="en-US" sz="2000" dirty="0">
                <a:solidFill>
                  <a:srgbClr val="000000"/>
                </a:solidFill>
              </a:rPr>
              <a:t>But once the variety is geared up to hundreds or thousands of acres and to 100,000 or a million pounds, it really gets out of the hands of one individual to be able to handle production and keep the quality high.  At that point he has to hand his variety over to the best friend of the breeder – the grass seed certification system.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iterate type="lt">
                                    <p:tmAbs val="70"/>
                                  </p:iterate>
                                  <p:childTnLst>
                                    <p:set>
                                      <p:cBhvr>
                                        <p:cTn id="6" dur="1" fill="hold">
                                          <p:stCondLst>
                                            <p:cond delay="0"/>
                                          </p:stCondLst>
                                        </p:cTn>
                                        <p:tgtEl>
                                          <p:spTgt spid="58373"/>
                                        </p:tgtEl>
                                        <p:attrNameLst>
                                          <p:attrName>style.visibility</p:attrName>
                                        </p:attrNameLst>
                                      </p:cBhvr>
                                      <p:to>
                                        <p:strVal val="visible"/>
                                      </p:to>
                                    </p:set>
                                  </p:childTnLst>
                                </p:cTn>
                              </p:par>
                            </p:childTnLst>
                          </p:cTn>
                        </p:par>
                        <p:par>
                          <p:cTn id="7" fill="hold">
                            <p:stCondLst>
                              <p:cond delay="4361"/>
                            </p:stCondLst>
                            <p:childTnLst>
                              <p:par>
                                <p:cTn id="8" presetID="1" presetClass="entr" presetSubtype="0" fill="hold" grpId="0" nodeType="afterEffect">
                                  <p:stCondLst>
                                    <p:cond delay="1000"/>
                                  </p:stCondLst>
                                  <p:iterate type="lt">
                                    <p:tmAbs val="70"/>
                                  </p:iterate>
                                  <p:childTnLst>
                                    <p:set>
                                      <p:cBhvr>
                                        <p:cTn id="9" dur="1" fill="hold">
                                          <p:stCondLst>
                                            <p:cond delay="0"/>
                                          </p:stCondLst>
                                        </p:cTn>
                                        <p:tgtEl>
                                          <p:spTgt spid="58374"/>
                                        </p:tgtEl>
                                        <p:attrNameLst>
                                          <p:attrName>style.visibility</p:attrName>
                                        </p:attrNameLst>
                                      </p:cBhvr>
                                      <p:to>
                                        <p:strVal val="visible"/>
                                      </p:to>
                                    </p:set>
                                  </p:childTnLst>
                                </p:cTn>
                              </p:par>
                            </p:childTnLst>
                          </p:cTn>
                        </p:par>
                        <p:par>
                          <p:cTn id="10" fill="hold">
                            <p:stCondLst>
                              <p:cond delay="6272"/>
                            </p:stCondLst>
                            <p:childTnLst>
                              <p:par>
                                <p:cTn id="11" presetID="1" presetClass="entr" presetSubtype="0" fill="hold" grpId="0" nodeType="afterEffect">
                                  <p:stCondLst>
                                    <p:cond delay="1000"/>
                                  </p:stCondLst>
                                  <p:iterate type="lt">
                                    <p:tmAbs val="70"/>
                                  </p:iterate>
                                  <p:childTnLst>
                                    <p:set>
                                      <p:cBhvr>
                                        <p:cTn id="12" dur="1" fill="hold">
                                          <p:stCondLst>
                                            <p:cond delay="0"/>
                                          </p:stCondLst>
                                        </p:cTn>
                                        <p:tgtEl>
                                          <p:spTgt spid="58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p:bldP spid="58374" grpId="0"/>
      <p:bldP spid="583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descr="Standard size nursery plan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78075" y="2057400"/>
            <a:ext cx="5041900" cy="3351213"/>
          </a:xfrm>
          <a:prstGeom prst="rect">
            <a:avLst/>
          </a:prstGeom>
          <a:noFill/>
        </p:spPr>
      </p:pic>
      <p:pic>
        <p:nvPicPr>
          <p:cNvPr id="60422" name="Picture 6" descr="95-1842 Connell 6-2-0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75038" y="1508125"/>
            <a:ext cx="3048000" cy="4584700"/>
          </a:xfrm>
          <a:prstGeom prst="rect">
            <a:avLst/>
          </a:prstGeom>
          <a:noFill/>
        </p:spPr>
      </p:pic>
      <p:pic>
        <p:nvPicPr>
          <p:cNvPr id="60420" name="Picture 4" descr="Bentgrass seed in hand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93925" y="2057400"/>
            <a:ext cx="4876800" cy="3657600"/>
          </a:xfrm>
          <a:prstGeom prst="rect">
            <a:avLst/>
          </a:prstGeom>
          <a:noFill/>
        </p:spPr>
      </p:pic>
      <p:pic>
        <p:nvPicPr>
          <p:cNvPr id="5" name="Picture 5" descr="Spot spraying"/>
          <p:cNvPicPr>
            <a:picLocks noChangeAspect="1" noChangeArrowheads="1"/>
          </p:cNvPicPr>
          <p:nvPr/>
        </p:nvPicPr>
        <p:blipFill>
          <a:blip r:embed="rId5" cstate="print">
            <a:lum bright="12000" contrast="6000"/>
          </a:blip>
          <a:srcRect l="7692" t="7692" r="74359" b="48378"/>
          <a:stretch>
            <a:fillRect/>
          </a:stretch>
        </p:blipFill>
        <p:spPr bwMode="auto">
          <a:xfrm>
            <a:off x="274638" y="4160838"/>
            <a:ext cx="1652587" cy="2697162"/>
          </a:xfrm>
          <a:prstGeom prst="rect">
            <a:avLst/>
          </a:prstGeom>
          <a:solidFill>
            <a:srgbClr val="CC9900"/>
          </a:solidFill>
        </p:spPr>
      </p:pic>
      <p:sp>
        <p:nvSpPr>
          <p:cNvPr id="6" name="TextBox 5"/>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17</a:t>
            </a:r>
            <a:endParaRPr lang="en-US" sz="2000" dirty="0">
              <a:solidFill>
                <a:srgbClr val="92D050"/>
              </a:solidFill>
            </a:endParaRPr>
          </a:p>
        </p:txBody>
      </p:sp>
      <p:sp>
        <p:nvSpPr>
          <p:cNvPr id="2" name="Rectangle 1"/>
          <p:cNvSpPr/>
          <p:nvPr/>
        </p:nvSpPr>
        <p:spPr>
          <a:xfrm>
            <a:off x="91389" y="45757"/>
            <a:ext cx="9144000" cy="1200329"/>
          </a:xfrm>
          <a:prstGeom prst="rect">
            <a:avLst/>
          </a:prstGeom>
        </p:spPr>
        <p:txBody>
          <a:bodyPr wrap="square">
            <a:spAutoFit/>
          </a:bodyPr>
          <a:lstStyle/>
          <a:p>
            <a:r>
              <a:rPr lang="en-US" sz="2400" dirty="0"/>
              <a:t>To initialize his variety, Walt began with a single plant.  That plant was allowed to produce </a:t>
            </a:r>
            <a:r>
              <a:rPr lang="en-US" sz="2400" dirty="0" err="1"/>
              <a:t>seedheads</a:t>
            </a:r>
            <a:r>
              <a:rPr lang="en-US" sz="2400" dirty="0"/>
              <a:t> and ultimately a handful of seed.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88889E-6 -3.81503E-6 L -0.29583 -0.29711 " pathEditMode="relative" rAng="0" ptsTypes="AA">
                                      <p:cBhvr>
                                        <p:cTn id="6" dur="2000" fill="hold"/>
                                        <p:tgtEl>
                                          <p:spTgt spid="60421"/>
                                        </p:tgtEl>
                                        <p:attrNameLst>
                                          <p:attrName>ppt_x</p:attrName>
                                          <p:attrName>ppt_y</p:attrName>
                                        </p:attrNameLst>
                                      </p:cBhvr>
                                      <p:rCtr x="-14800" y="-14900"/>
                                    </p:animMotion>
                                  </p:childTnLst>
                                </p:cTn>
                              </p:par>
                            </p:childTnLst>
                          </p:cTn>
                        </p:par>
                        <p:par>
                          <p:cTn id="7" fill="hold">
                            <p:stCondLst>
                              <p:cond delay="2000"/>
                            </p:stCondLst>
                            <p:childTnLst>
                              <p:par>
                                <p:cTn id="8" presetID="23" presetClass="entr" presetSubtype="16" fill="hold" nodeType="afterEffect">
                                  <p:stCondLst>
                                    <p:cond delay="0"/>
                                  </p:stCondLst>
                                  <p:childTnLst>
                                    <p:set>
                                      <p:cBhvr>
                                        <p:cTn id="9" dur="1" fill="hold">
                                          <p:stCondLst>
                                            <p:cond delay="0"/>
                                          </p:stCondLst>
                                        </p:cTn>
                                        <p:tgtEl>
                                          <p:spTgt spid="60422"/>
                                        </p:tgtEl>
                                        <p:attrNameLst>
                                          <p:attrName>style.visibility</p:attrName>
                                        </p:attrNameLst>
                                      </p:cBhvr>
                                      <p:to>
                                        <p:strVal val="visible"/>
                                      </p:to>
                                    </p:set>
                                    <p:anim calcmode="lin" valueType="num">
                                      <p:cBhvr>
                                        <p:cTn id="10" dur="1000" fill="hold"/>
                                        <p:tgtEl>
                                          <p:spTgt spid="60422"/>
                                        </p:tgtEl>
                                        <p:attrNameLst>
                                          <p:attrName>ppt_w</p:attrName>
                                        </p:attrNameLst>
                                      </p:cBhvr>
                                      <p:tavLst>
                                        <p:tav tm="0">
                                          <p:val>
                                            <p:fltVal val="0"/>
                                          </p:val>
                                        </p:tav>
                                        <p:tav tm="100000">
                                          <p:val>
                                            <p:strVal val="#ppt_w"/>
                                          </p:val>
                                        </p:tav>
                                      </p:tavLst>
                                    </p:anim>
                                    <p:anim calcmode="lin" valueType="num">
                                      <p:cBhvr>
                                        <p:cTn id="11" dur="1000" fill="hold"/>
                                        <p:tgtEl>
                                          <p:spTgt spid="60422"/>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56" presetClass="path" presetSubtype="0" accel="50000" decel="50000" fill="hold" nodeType="clickEffect">
                                  <p:stCondLst>
                                    <p:cond delay="0"/>
                                  </p:stCondLst>
                                  <p:childTnLst>
                                    <p:animMotion origin="layout" path="M 0 0  L 0.25 -0.33295  E" pathEditMode="relative" ptsTypes="">
                                      <p:cBhvr>
                                        <p:cTn id="15" dur="2000" fill="hold"/>
                                        <p:tgtEl>
                                          <p:spTgt spid="60422"/>
                                        </p:tgtEl>
                                        <p:attrNameLst>
                                          <p:attrName>ppt_x</p:attrName>
                                          <p:attrName>ppt_y</p:attrName>
                                        </p:attrNameLst>
                                      </p:cBhvr>
                                    </p:animMotion>
                                  </p:childTnLst>
                                </p:cTn>
                              </p:par>
                            </p:childTnLst>
                          </p:cTn>
                        </p:par>
                        <p:par>
                          <p:cTn id="16" fill="hold">
                            <p:stCondLst>
                              <p:cond delay="2000"/>
                            </p:stCondLst>
                            <p:childTnLst>
                              <p:par>
                                <p:cTn id="17" presetID="23" presetClass="entr" presetSubtype="16" fill="hold" nodeType="afterEffect">
                                  <p:stCondLst>
                                    <p:cond delay="0"/>
                                  </p:stCondLst>
                                  <p:childTnLst>
                                    <p:set>
                                      <p:cBhvr>
                                        <p:cTn id="18" dur="1" fill="hold">
                                          <p:stCondLst>
                                            <p:cond delay="0"/>
                                          </p:stCondLst>
                                        </p:cTn>
                                        <p:tgtEl>
                                          <p:spTgt spid="60420"/>
                                        </p:tgtEl>
                                        <p:attrNameLst>
                                          <p:attrName>style.visibility</p:attrName>
                                        </p:attrNameLst>
                                      </p:cBhvr>
                                      <p:to>
                                        <p:strVal val="visible"/>
                                      </p:to>
                                    </p:set>
                                    <p:anim calcmode="lin" valueType="num">
                                      <p:cBhvr>
                                        <p:cTn id="19" dur="1000" fill="hold"/>
                                        <p:tgtEl>
                                          <p:spTgt spid="60420"/>
                                        </p:tgtEl>
                                        <p:attrNameLst>
                                          <p:attrName>ppt_w</p:attrName>
                                        </p:attrNameLst>
                                      </p:cBhvr>
                                      <p:tavLst>
                                        <p:tav tm="0">
                                          <p:val>
                                            <p:fltVal val="0"/>
                                          </p:val>
                                        </p:tav>
                                        <p:tav tm="100000">
                                          <p:val>
                                            <p:strVal val="#ppt_w"/>
                                          </p:val>
                                        </p:tav>
                                      </p:tavLst>
                                    </p:anim>
                                    <p:anim calcmode="lin" valueType="num">
                                      <p:cBhvr>
                                        <p:cTn id="20" dur="1000" fill="hold"/>
                                        <p:tgtEl>
                                          <p:spTgt spid="604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Limo apomixis in nurser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719763"/>
          </a:xfrm>
          <a:prstGeom prst="rect">
            <a:avLst/>
          </a:prstGeom>
          <a:noFill/>
        </p:spPr>
      </p:pic>
      <p:sp>
        <p:nvSpPr>
          <p:cNvPr id="6" name="TextBox 5"/>
          <p:cNvSpPr txBox="1"/>
          <p:nvPr/>
        </p:nvSpPr>
        <p:spPr>
          <a:xfrm>
            <a:off x="0" y="-18648"/>
            <a:ext cx="4389122" cy="1077218"/>
          </a:xfrm>
          <a:prstGeom prst="rect">
            <a:avLst/>
          </a:prstGeom>
          <a:noFill/>
        </p:spPr>
        <p:txBody>
          <a:bodyPr wrap="square" rtlCol="0">
            <a:spAutoFit/>
          </a:bodyPr>
          <a:lstStyle/>
          <a:p>
            <a:r>
              <a:rPr lang="en-US" sz="3200" b="1" dirty="0">
                <a:solidFill>
                  <a:srgbClr val="000000"/>
                </a:solidFill>
              </a:rPr>
              <a:t>Breeder block – used to purify a cultivar</a:t>
            </a:r>
          </a:p>
        </p:txBody>
      </p:sp>
      <p:sp>
        <p:nvSpPr>
          <p:cNvPr id="7" name="TextBox 6"/>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18</a:t>
            </a:r>
            <a:endParaRPr lang="en-US" sz="2000" dirty="0">
              <a:solidFill>
                <a:srgbClr val="92D050"/>
              </a:solidFill>
            </a:endParaRPr>
          </a:p>
        </p:txBody>
      </p:sp>
      <p:sp>
        <p:nvSpPr>
          <p:cNvPr id="2" name="Rectangle 1"/>
          <p:cNvSpPr/>
          <p:nvPr/>
        </p:nvSpPr>
        <p:spPr>
          <a:xfrm>
            <a:off x="1" y="4940170"/>
            <a:ext cx="9143950" cy="1323439"/>
          </a:xfrm>
          <a:prstGeom prst="rect">
            <a:avLst/>
          </a:prstGeom>
          <a:solidFill>
            <a:schemeClr val="bg1"/>
          </a:solidFill>
        </p:spPr>
        <p:txBody>
          <a:bodyPr wrap="square">
            <a:spAutoFit/>
          </a:bodyPr>
          <a:lstStyle/>
          <a:p>
            <a:r>
              <a:rPr lang="en-US" sz="1600" dirty="0">
                <a:solidFill>
                  <a:srgbClr val="000000"/>
                </a:solidFill>
              </a:rPr>
              <a:t>The next step was to take that seed and to plant a Breeder Block, as you see here. In this Breeder Block each plant originated from one single seed.  The plants marked with a flag are called variants or off-types and are removed from the population prior to harvest.  The purpose of the Breeder Block is to purify the variety to 100% purity to start into seed production.  A Breeder Seed tag, signed by the breeder, is used to identify this lot and trace it back to the original production.</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8" name="Group 4"/>
          <p:cNvGrpSpPr>
            <a:grpSpLocks/>
          </p:cNvGrpSpPr>
          <p:nvPr/>
        </p:nvGrpSpPr>
        <p:grpSpPr bwMode="auto">
          <a:xfrm>
            <a:off x="365125" y="503238"/>
            <a:ext cx="4389438" cy="2532062"/>
            <a:chOff x="288" y="1526"/>
            <a:chExt cx="2765" cy="1595"/>
          </a:xfrm>
        </p:grpSpPr>
        <p:sp>
          <p:nvSpPr>
            <p:cNvPr id="62469" name="Text Box 5"/>
            <p:cNvSpPr txBox="1">
              <a:spLocks noChangeArrowheads="1"/>
            </p:cNvSpPr>
            <p:nvPr/>
          </p:nvSpPr>
          <p:spPr bwMode="auto">
            <a:xfrm>
              <a:off x="288" y="1526"/>
              <a:ext cx="2765" cy="1595"/>
            </a:xfrm>
            <a:prstGeom prst="rect">
              <a:avLst/>
            </a:prstGeom>
            <a:solidFill>
              <a:srgbClr val="FFFFFF"/>
            </a:solidFill>
            <a:ln w="9525">
              <a:noFill/>
              <a:miter lim="800000"/>
              <a:headEnd/>
              <a:tailEnd/>
            </a:ln>
            <a:effectLst>
              <a:outerShdw dist="215526" dir="2700000" algn="ctr" rotWithShape="0">
                <a:srgbClr val="003300">
                  <a:alpha val="50000"/>
                </a:srgbClr>
              </a:outerShdw>
            </a:effectLst>
          </p:spPr>
          <p:txBody>
            <a:bodyPr>
              <a:spAutoFit/>
            </a:bodyPr>
            <a:lstStyle/>
            <a:p>
              <a:r>
                <a:rPr lang="en-US">
                  <a:solidFill>
                    <a:srgbClr val="003300"/>
                  </a:solidFill>
                </a:rPr>
                <a:t>Breeder Seed</a:t>
              </a:r>
            </a:p>
            <a:p>
              <a:r>
                <a:rPr lang="en-US" sz="2800">
                  <a:solidFill>
                    <a:srgbClr val="003300"/>
                  </a:solidFill>
                </a:rPr>
                <a:t>Crop 2008  Lot 08-93A</a:t>
              </a:r>
            </a:p>
            <a:p>
              <a:endParaRPr lang="en-US" sz="2800">
                <a:solidFill>
                  <a:srgbClr val="003300"/>
                </a:solidFill>
              </a:endParaRPr>
            </a:p>
            <a:p>
              <a:endParaRPr lang="en-US" sz="2800">
                <a:solidFill>
                  <a:srgbClr val="003300"/>
                </a:solidFill>
              </a:endParaRPr>
            </a:p>
            <a:p>
              <a:endParaRPr lang="en-US" sz="2800">
                <a:solidFill>
                  <a:srgbClr val="003300"/>
                </a:solidFill>
              </a:endParaRPr>
            </a:p>
          </p:txBody>
        </p:sp>
        <p:pic>
          <p:nvPicPr>
            <p:cNvPr id="62470" name="Picture 6" descr="DOUGSIGN"/>
            <p:cNvPicPr>
              <a:picLocks noChangeAspect="1" noChangeArrowheads="1"/>
            </p:cNvPicPr>
            <p:nvPr/>
          </p:nvPicPr>
          <p:blipFill>
            <a:blip r:embed="rId2" cstate="screen">
              <a:extLst>
                <a:ext uri="{28A0092B-C50C-407E-A947-70E740481C1C}">
                  <a14:useLocalDpi xmlns:a14="http://schemas.microsoft.com/office/drawing/2010/main"/>
                </a:ext>
              </a:extLst>
            </a:blip>
            <a:srcRect t="6674" r="14841" b="25879"/>
            <a:stretch>
              <a:fillRect/>
            </a:stretch>
          </p:blipFill>
          <p:spPr bwMode="auto">
            <a:xfrm>
              <a:off x="979" y="2390"/>
              <a:ext cx="1555" cy="576"/>
            </a:xfrm>
            <a:prstGeom prst="rect">
              <a:avLst/>
            </a:prstGeom>
            <a:noFill/>
          </p:spPr>
        </p:pic>
      </p:grpSp>
      <p:pic>
        <p:nvPicPr>
          <p:cNvPr id="62471" name="Picture 7" descr="seed drill"/>
          <p:cNvPicPr>
            <a:picLocks noChangeAspect="1" noChangeArrowheads="1"/>
          </p:cNvPicPr>
          <p:nvPr/>
        </p:nvPicPr>
        <p:blipFill>
          <a:blip r:embed="rId3" cstate="print"/>
          <a:srcRect/>
          <a:stretch>
            <a:fillRect/>
          </a:stretch>
        </p:blipFill>
        <p:spPr bwMode="auto">
          <a:xfrm>
            <a:off x="5121275" y="593725"/>
            <a:ext cx="3656013" cy="2436813"/>
          </a:xfrm>
          <a:prstGeom prst="rect">
            <a:avLst/>
          </a:prstGeom>
          <a:noFill/>
        </p:spPr>
      </p:pic>
      <p:sp>
        <p:nvSpPr>
          <p:cNvPr id="7" name="TextBox 6"/>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19</a:t>
            </a:r>
            <a:endParaRPr lang="en-US" sz="2000" dirty="0">
              <a:solidFill>
                <a:srgbClr val="92D050"/>
              </a:solidFill>
            </a:endParaRPr>
          </a:p>
        </p:txBody>
      </p:sp>
      <p:sp>
        <p:nvSpPr>
          <p:cNvPr id="3" name="Rectangle 2"/>
          <p:cNvSpPr/>
          <p:nvPr/>
        </p:nvSpPr>
        <p:spPr>
          <a:xfrm>
            <a:off x="91489" y="3958861"/>
            <a:ext cx="9052511" cy="1938992"/>
          </a:xfrm>
          <a:prstGeom prst="rect">
            <a:avLst/>
          </a:prstGeom>
        </p:spPr>
        <p:txBody>
          <a:bodyPr wrap="square">
            <a:spAutoFit/>
          </a:bodyPr>
          <a:lstStyle/>
          <a:p>
            <a:r>
              <a:rPr lang="en-US" sz="2000" dirty="0" err="1"/>
              <a:t>Seedstock</a:t>
            </a:r>
            <a:r>
              <a:rPr lang="en-US" sz="2000" dirty="0"/>
              <a:t> production progresses from Breeder Seed, to Foundation Seed, and ultimately to Certified Seed, which is purchased by the consumer.  Quality </a:t>
            </a:r>
            <a:r>
              <a:rPr lang="en-US" sz="2000" dirty="0" err="1"/>
              <a:t>seedstock</a:t>
            </a:r>
            <a:r>
              <a:rPr lang="en-US" sz="2000" dirty="0"/>
              <a:t> requires:  Identity preservation, field history, and clean planting equipment.  Notice in the photograph the tank vacuum cleaner on a very long extension cord.  It is being used to clean any stray seed from the planter before planting </a:t>
            </a:r>
            <a:r>
              <a:rPr lang="en-US" sz="2000" dirty="0" err="1"/>
              <a:t>seedstock</a:t>
            </a:r>
            <a:r>
              <a:rPr lang="en-US" sz="2000" dirty="0"/>
              <a:t>.</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ert seed ta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grpSp>
        <p:nvGrpSpPr>
          <p:cNvPr id="99331" name="Group 3"/>
          <p:cNvGrpSpPr>
            <a:grpSpLocks/>
          </p:cNvGrpSpPr>
          <p:nvPr/>
        </p:nvGrpSpPr>
        <p:grpSpPr bwMode="auto">
          <a:xfrm>
            <a:off x="0" y="3475038"/>
            <a:ext cx="9144000" cy="942975"/>
            <a:chOff x="0" y="1872"/>
            <a:chExt cx="5760" cy="594"/>
          </a:xfrm>
        </p:grpSpPr>
        <p:pic>
          <p:nvPicPr>
            <p:cNvPr id="99332" name="Picture 4"/>
            <p:cNvPicPr>
              <a:picLocks noChangeArrowheads="1"/>
            </p:cNvPicPr>
            <p:nvPr/>
          </p:nvPicPr>
          <p:blipFill>
            <a:blip r:embed="rId3" cstate="print"/>
            <a:srcRect/>
            <a:stretch>
              <a:fillRect/>
            </a:stretch>
          </p:blipFill>
          <p:spPr bwMode="auto">
            <a:xfrm>
              <a:off x="0" y="1872"/>
              <a:ext cx="5760" cy="594"/>
            </a:xfrm>
            <a:prstGeom prst="rect">
              <a:avLst/>
            </a:prstGeom>
            <a:noFill/>
            <a:ln w="12700">
              <a:noFill/>
              <a:miter lim="800000"/>
              <a:headEnd/>
              <a:tailEnd/>
            </a:ln>
            <a:effectLst>
              <a:outerShdw dist="170861" dir="2880767" algn="ctr" rotWithShape="0">
                <a:srgbClr val="000000">
                  <a:alpha val="50000"/>
                </a:srgbClr>
              </a:outerShdw>
            </a:effectLst>
          </p:spPr>
        </p:pic>
        <p:sp>
          <p:nvSpPr>
            <p:cNvPr id="99333" name="Rectangle 5"/>
            <p:cNvSpPr>
              <a:spLocks noChangeArrowheads="1"/>
            </p:cNvSpPr>
            <p:nvPr/>
          </p:nvSpPr>
          <p:spPr bwMode="auto">
            <a:xfrm>
              <a:off x="1596" y="2064"/>
              <a:ext cx="2701" cy="336"/>
            </a:xfrm>
            <a:prstGeom prst="rect">
              <a:avLst/>
            </a:prstGeom>
            <a:noFill/>
            <a:ln w="12700">
              <a:noFill/>
              <a:miter lim="800000"/>
              <a:headEnd/>
              <a:tailEnd/>
            </a:ln>
            <a:effectLst>
              <a:outerShdw dist="170861" dir="2880767" algn="ctr" rotWithShape="0">
                <a:srgbClr val="000000">
                  <a:alpha val="50000"/>
                </a:srgbClr>
              </a:outerShdw>
            </a:effectLst>
          </p:spPr>
          <p:txBody>
            <a:bodyPr lIns="90488" tIns="44450" rIns="90488" bIns="44450"/>
            <a:lstStyle/>
            <a:p>
              <a:pPr marL="285750" indent="-285750">
                <a:spcBef>
                  <a:spcPct val="20000"/>
                </a:spcBef>
              </a:pPr>
              <a:r>
                <a:rPr lang="en-US" sz="4000" i="1">
                  <a:solidFill>
                    <a:schemeClr val="tx2"/>
                  </a:solidFill>
                  <a:effectLst>
                    <a:outerShdw blurRad="38100" dist="38100" dir="2700000" algn="tl">
                      <a:srgbClr val="C0C0C0"/>
                    </a:outerShdw>
                  </a:effectLst>
                  <a:latin typeface="Bookman Old Style" pitchFamily="18" charset="0"/>
                </a:rPr>
                <a:t>Certified Seed</a:t>
              </a:r>
            </a:p>
          </p:txBody>
        </p:sp>
      </p:grpSp>
      <p:sp>
        <p:nvSpPr>
          <p:cNvPr id="99334" name="Rectangle 6"/>
          <p:cNvSpPr>
            <a:spLocks noChangeArrowheads="1"/>
          </p:cNvSpPr>
          <p:nvPr/>
        </p:nvSpPr>
        <p:spPr bwMode="auto">
          <a:xfrm>
            <a:off x="1371600" y="4938713"/>
            <a:ext cx="6858000" cy="1187450"/>
          </a:xfrm>
          <a:prstGeom prst="rect">
            <a:avLst/>
          </a:prstGeom>
          <a:noFill/>
          <a:ln w="12700">
            <a:noFill/>
            <a:miter lim="800000"/>
            <a:headEnd/>
            <a:tailEnd/>
          </a:ln>
          <a:effectLst/>
        </p:spPr>
        <p:txBody>
          <a:bodyPr lIns="90488" tIns="44450" rIns="90488" bIns="44450">
            <a:spAutoFit/>
          </a:bodyPr>
          <a:lstStyle/>
          <a:p>
            <a:pPr algn="ctr" eaLnBrk="0" hangingPunct="0"/>
            <a:r>
              <a:rPr lang="en-US" sz="3600" b="1" dirty="0"/>
              <a:t>Is your guarantee of varietal purity and seed quality</a:t>
            </a:r>
          </a:p>
        </p:txBody>
      </p:sp>
      <p:sp>
        <p:nvSpPr>
          <p:cNvPr id="7" name="TextBox 6"/>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73</a:t>
            </a:r>
            <a:endParaRPr lang="en-US" sz="2000" dirty="0">
              <a:solidFill>
                <a:srgbClr val="92D050"/>
              </a:solidFill>
            </a:endParaRPr>
          </a:p>
        </p:txBody>
      </p:sp>
    </p:spTree>
    <p:extLst>
      <p:ext uri="{BB962C8B-B14F-4D97-AF65-F5344CB8AC3E}">
        <p14:creationId xmlns:p14="http://schemas.microsoft.com/office/powerpoint/2010/main" val="786573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9331"/>
                                        </p:tgtEl>
                                        <p:attrNameLst>
                                          <p:attrName>style.visibility</p:attrName>
                                        </p:attrNameLst>
                                      </p:cBhvr>
                                      <p:to>
                                        <p:strVal val="visible"/>
                                      </p:to>
                                    </p:set>
                                    <p:anim calcmode="lin" valueType="num">
                                      <p:cBhvr>
                                        <p:cTn id="7" dur="3000" fill="hold"/>
                                        <p:tgtEl>
                                          <p:spTgt spid="99331"/>
                                        </p:tgtEl>
                                        <p:attrNameLst>
                                          <p:attrName>ppt_w</p:attrName>
                                        </p:attrNameLst>
                                      </p:cBhvr>
                                      <p:tavLst>
                                        <p:tav tm="0">
                                          <p:val>
                                            <p:fltVal val="0"/>
                                          </p:val>
                                        </p:tav>
                                        <p:tav tm="100000">
                                          <p:val>
                                            <p:strVal val="#ppt_w"/>
                                          </p:val>
                                        </p:tav>
                                      </p:tavLst>
                                    </p:anim>
                                    <p:anim calcmode="lin" valueType="num">
                                      <p:cBhvr>
                                        <p:cTn id="8" dur="3000" fill="hold"/>
                                        <p:tgtEl>
                                          <p:spTgt spid="99331"/>
                                        </p:tgtEl>
                                        <p:attrNameLst>
                                          <p:attrName>ppt_h</p:attrName>
                                        </p:attrNameLst>
                                      </p:cBhvr>
                                      <p:tavLst>
                                        <p:tav tm="0">
                                          <p:val>
                                            <p:fltVal val="0"/>
                                          </p:val>
                                        </p:tav>
                                        <p:tav tm="100000">
                                          <p:val>
                                            <p:strVal val="#ppt_h"/>
                                          </p:val>
                                        </p:tav>
                                      </p:tavLst>
                                    </p:anim>
                                    <p:anim calcmode="lin" valueType="num">
                                      <p:cBhvr>
                                        <p:cTn id="9" dur="3000" fill="hold"/>
                                        <p:tgtEl>
                                          <p:spTgt spid="99331"/>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9933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3000"/>
                            </p:stCondLst>
                            <p:childTnLst>
                              <p:par>
                                <p:cTn id="12" presetID="1" presetClass="entr" presetSubtype="0" fill="hold" grpId="0" nodeType="afterEffect">
                                  <p:stCondLst>
                                    <p:cond delay="0"/>
                                  </p:stCondLst>
                                  <p:iterate type="lt">
                                    <p:tmAbs val="80"/>
                                  </p:iterate>
                                  <p:childTnLst>
                                    <p:set>
                                      <p:cBhvr>
                                        <p:cTn id="13" dur="1" fill="hold">
                                          <p:stCondLst>
                                            <p:cond delay="0"/>
                                          </p:stCondLst>
                                        </p:cTn>
                                        <p:tgtEl>
                                          <p:spTgt spid="99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Spot spraying"/>
          <p:cNvPicPr>
            <a:picLocks noChangeAspect="1" noChangeArrowheads="1"/>
          </p:cNvPicPr>
          <p:nvPr/>
        </p:nvPicPr>
        <p:blipFill>
          <a:blip r:embed="rId2" cstate="print">
            <a:lum bright="12000" contrast="6000"/>
          </a:blip>
          <a:srcRect l="7692" t="7692" r="74359" b="48378"/>
          <a:stretch>
            <a:fillRect/>
          </a:stretch>
        </p:blipFill>
        <p:spPr bwMode="auto">
          <a:xfrm>
            <a:off x="536916" y="3063244"/>
            <a:ext cx="1931987" cy="3154362"/>
          </a:xfrm>
          <a:prstGeom prst="rect">
            <a:avLst/>
          </a:prstGeom>
          <a:solidFill>
            <a:srgbClr val="CC9900"/>
          </a:solidFill>
        </p:spPr>
      </p:pic>
      <p:sp>
        <p:nvSpPr>
          <p:cNvPr id="109574" name="Rectangle 6"/>
          <p:cNvSpPr>
            <a:spLocks noChangeArrowheads="1"/>
          </p:cNvSpPr>
          <p:nvPr/>
        </p:nvSpPr>
        <p:spPr bwMode="auto">
          <a:xfrm>
            <a:off x="-548584" y="274342"/>
            <a:ext cx="6172200" cy="1143000"/>
          </a:xfrm>
          <a:prstGeom prst="rect">
            <a:avLst/>
          </a:prstGeom>
          <a:noFill/>
          <a:ln w="9525">
            <a:noFill/>
            <a:miter lim="800000"/>
            <a:headEnd/>
            <a:tailEnd/>
          </a:ln>
          <a:effectLst/>
        </p:spPr>
        <p:txBody>
          <a:bodyPr anchor="ctr"/>
          <a:lstStyle/>
          <a:p>
            <a:pPr algn="ctr" eaLnBrk="0" hangingPunct="0"/>
            <a:r>
              <a:rPr lang="en-US" sz="3600" b="1" dirty="0">
                <a:solidFill>
                  <a:schemeClr val="bg1"/>
                </a:solidFill>
              </a:rPr>
              <a:t>Remember Walt…?</a:t>
            </a:r>
            <a:endParaRPr lang="en-US" sz="3200" b="1" dirty="0">
              <a:solidFill>
                <a:schemeClr val="bg1"/>
              </a:solidFill>
            </a:endParaRPr>
          </a:p>
        </p:txBody>
      </p:sp>
      <p:sp>
        <p:nvSpPr>
          <p:cNvPr id="7" name="TextBox 6"/>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66</a:t>
            </a:r>
            <a:endParaRPr lang="en-US" sz="2000" dirty="0">
              <a:solidFill>
                <a:srgbClr val="92D050"/>
              </a:solidFill>
            </a:endParaRPr>
          </a:p>
        </p:txBody>
      </p:sp>
      <p:sp>
        <p:nvSpPr>
          <p:cNvPr id="2" name="Rectangle 1"/>
          <p:cNvSpPr/>
          <p:nvPr/>
        </p:nvSpPr>
        <p:spPr>
          <a:xfrm>
            <a:off x="2651731" y="1456548"/>
            <a:ext cx="6339868" cy="3108543"/>
          </a:xfrm>
          <a:prstGeom prst="rect">
            <a:avLst/>
          </a:prstGeom>
        </p:spPr>
        <p:txBody>
          <a:bodyPr wrap="square">
            <a:spAutoFit/>
          </a:bodyPr>
          <a:lstStyle/>
          <a:p>
            <a:r>
              <a:rPr lang="en-US" sz="2800" dirty="0"/>
              <a:t>Certification acts as his team to watch over his variety when it’s grown in perhaps several states and dozens of fields.  Certification maintains quality control on a large scale that lives up to the breeder’s goals – when Walt is not around to do the policing himself.</a:t>
            </a:r>
          </a:p>
        </p:txBody>
      </p:sp>
    </p:spTree>
    <p:extLst>
      <p:ext uri="{BB962C8B-B14F-4D97-AF65-F5344CB8AC3E}">
        <p14:creationId xmlns:p14="http://schemas.microsoft.com/office/powerpoint/2010/main" val="148691163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4"/>
          <p:cNvSpPr>
            <a:spLocks noGrp="1" noChangeArrowheads="1"/>
          </p:cNvSpPr>
          <p:nvPr>
            <p:ph type="ctrTitle"/>
          </p:nvPr>
        </p:nvSpPr>
        <p:spPr>
          <a:xfrm>
            <a:off x="685800" y="137196"/>
            <a:ext cx="7772400" cy="1470025"/>
          </a:xfrm>
        </p:spPr>
        <p:txBody>
          <a:bodyPr/>
          <a:lstStyle/>
          <a:p>
            <a:r>
              <a:rPr lang="en-US" dirty="0"/>
              <a:t>Q:  How do you enter a new variety into certification?</a:t>
            </a:r>
          </a:p>
        </p:txBody>
      </p:sp>
      <p:sp>
        <p:nvSpPr>
          <p:cNvPr id="112645" name="Rectangle 5"/>
          <p:cNvSpPr>
            <a:spLocks noGrp="1" noChangeArrowheads="1"/>
          </p:cNvSpPr>
          <p:nvPr>
            <p:ph type="subTitle" idx="1"/>
          </p:nvPr>
        </p:nvSpPr>
        <p:spPr>
          <a:xfrm>
            <a:off x="1828795" y="1950717"/>
            <a:ext cx="7040838" cy="1752600"/>
          </a:xfrm>
        </p:spPr>
        <p:txBody>
          <a:bodyPr/>
          <a:lstStyle/>
          <a:p>
            <a:r>
              <a:rPr lang="en-US" b="1" dirty="0">
                <a:solidFill>
                  <a:srgbClr val="92D050"/>
                </a:solidFill>
              </a:rPr>
              <a:t>A:  You must describe your variety so the certification inspectors know what to look for.</a:t>
            </a:r>
          </a:p>
        </p:txBody>
      </p:sp>
      <p:pic>
        <p:nvPicPr>
          <p:cNvPr id="112646" name="Picture 6" descr="Spot spraying"/>
          <p:cNvPicPr>
            <a:picLocks noChangeAspect="1" noChangeArrowheads="1"/>
          </p:cNvPicPr>
          <p:nvPr/>
        </p:nvPicPr>
        <p:blipFill>
          <a:blip r:embed="rId2" cstate="print">
            <a:lum bright="12000" contrast="6000"/>
          </a:blip>
          <a:srcRect l="7692" t="7692" r="74359" b="48378"/>
          <a:stretch>
            <a:fillRect/>
          </a:stretch>
        </p:blipFill>
        <p:spPr bwMode="auto">
          <a:xfrm>
            <a:off x="182928" y="3154683"/>
            <a:ext cx="1931987" cy="3154362"/>
          </a:xfrm>
          <a:prstGeom prst="rect">
            <a:avLst/>
          </a:prstGeom>
          <a:solidFill>
            <a:srgbClr val="CC9900"/>
          </a:solidFill>
        </p:spPr>
      </p:pic>
      <p:sp>
        <p:nvSpPr>
          <p:cNvPr id="5" name="TextBox 4"/>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67</a:t>
            </a:r>
            <a:endParaRPr lang="en-US" sz="2000" dirty="0">
              <a:solidFill>
                <a:srgbClr val="92D050"/>
              </a:solidFill>
            </a:endParaRPr>
          </a:p>
        </p:txBody>
      </p:sp>
    </p:spTree>
    <p:extLst>
      <p:ext uri="{BB962C8B-B14F-4D97-AF65-F5344CB8AC3E}">
        <p14:creationId xmlns:p14="http://schemas.microsoft.com/office/powerpoint/2010/main" val="1223750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12645">
                                            <p:txEl>
                                              <p:pRg st="0" end="0"/>
                                            </p:txEl>
                                          </p:spTgt>
                                        </p:tgtEl>
                                        <p:attrNameLst>
                                          <p:attrName>style.visibility</p:attrName>
                                        </p:attrNameLst>
                                      </p:cBhvr>
                                      <p:to>
                                        <p:strVal val="visible"/>
                                      </p:to>
                                    </p:set>
                                    <p:anim calcmode="lin" valueType="num">
                                      <p:cBhvr>
                                        <p:cTn id="7" dur="2000" fill="hold"/>
                                        <p:tgtEl>
                                          <p:spTgt spid="112645">
                                            <p:txEl>
                                              <p:pRg st="0" end="0"/>
                                            </p:txEl>
                                          </p:spTgt>
                                        </p:tgtEl>
                                        <p:attrNameLst>
                                          <p:attrName>ppt_w</p:attrName>
                                        </p:attrNameLst>
                                      </p:cBhvr>
                                      <p:tavLst>
                                        <p:tav tm="0">
                                          <p:val>
                                            <p:strVal val="2/3*#ppt_w"/>
                                          </p:val>
                                        </p:tav>
                                        <p:tav tm="100000">
                                          <p:val>
                                            <p:strVal val="#ppt_w"/>
                                          </p:val>
                                        </p:tav>
                                      </p:tavLst>
                                    </p:anim>
                                    <p:anim calcmode="lin" valueType="num">
                                      <p:cBhvr>
                                        <p:cTn id="8" dur="2000" fill="hold"/>
                                        <p:tgtEl>
                                          <p:spTgt spid="112645">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9" name="Picture 19" descr="cutler pvp trial jul21"/>
          <p:cNvPicPr>
            <a:picLocks noGrp="1" noChangeAspect="1" noChangeArrowheads="1"/>
          </p:cNvPicPr>
          <p:nvPr>
            <p:ph sz="quarter" idx="2"/>
          </p:nvPr>
        </p:nvPicPr>
        <p:blipFill>
          <a:blip r:embed="rId2" cstate="screen">
            <a:extLst>
              <a:ext uri="{28A0092B-C50C-407E-A947-70E740481C1C}">
                <a14:useLocalDpi xmlns:a14="http://schemas.microsoft.com/office/drawing/2010/main"/>
              </a:ext>
            </a:extLst>
          </a:blip>
          <a:srcRect/>
          <a:stretch>
            <a:fillRect/>
          </a:stretch>
        </p:blipFill>
        <p:spPr>
          <a:xfrm>
            <a:off x="0" y="-46038"/>
            <a:ext cx="4754563" cy="3657601"/>
          </a:xfrm>
          <a:noFill/>
          <a:ln/>
        </p:spPr>
      </p:pic>
      <p:pic>
        <p:nvPicPr>
          <p:cNvPr id="5145" name="Picture 25" descr="98PVP KBG 5-00"/>
          <p:cNvPicPr>
            <a:picLocks noChangeAspect="1" noChangeArrowheads="1"/>
          </p:cNvPicPr>
          <p:nvPr/>
        </p:nvPicPr>
        <p:blipFill>
          <a:blip r:embed="rId3" cstate="print"/>
          <a:srcRect/>
          <a:stretch>
            <a:fillRect/>
          </a:stretch>
        </p:blipFill>
        <p:spPr bwMode="auto">
          <a:xfrm>
            <a:off x="4572000" y="-46038"/>
            <a:ext cx="4572000" cy="3430588"/>
          </a:xfrm>
          <a:prstGeom prst="rect">
            <a:avLst/>
          </a:prstGeom>
          <a:noFill/>
        </p:spPr>
      </p:pic>
      <p:pic>
        <p:nvPicPr>
          <p:cNvPr id="5143" name="Picture 23" descr="Baron '96PVP PF"/>
          <p:cNvPicPr>
            <a:picLocks noGrp="1" noChangeAspect="1" noChangeArrowheads="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a:xfrm>
            <a:off x="6308725" y="3213100"/>
            <a:ext cx="2468563" cy="3690938"/>
          </a:xfrm>
          <a:noFill/>
          <a:ln/>
        </p:spPr>
      </p:pic>
      <p:sp>
        <p:nvSpPr>
          <p:cNvPr id="5146" name="Rectangle 26"/>
          <p:cNvSpPr>
            <a:spLocks noGrp="1" noChangeArrowheads="1"/>
          </p:cNvSpPr>
          <p:nvPr>
            <p:ph type="title" sz="quarter"/>
          </p:nvPr>
        </p:nvSpPr>
        <p:spPr>
          <a:xfrm>
            <a:off x="-1737291" y="-274292"/>
            <a:ext cx="8229600" cy="1143000"/>
          </a:xfrm>
        </p:spPr>
        <p:txBody>
          <a:bodyPr/>
          <a:lstStyle/>
          <a:p>
            <a:r>
              <a:rPr lang="en-US" b="1" dirty="0">
                <a:solidFill>
                  <a:srgbClr val="000000"/>
                </a:solidFill>
              </a:rPr>
              <a:t>Plant trials</a:t>
            </a:r>
          </a:p>
        </p:txBody>
      </p:sp>
      <p:pic>
        <p:nvPicPr>
          <p:cNvPr id="5138" name="Picture 18" descr="KY31 vs others"/>
          <p:cNvPicPr>
            <a:picLocks noGrp="1" noChangeAspect="1" noChangeArrowheads="1"/>
          </p:cNvPicPr>
          <p:nvPr>
            <p:ph sz="quarter" idx="1"/>
          </p:nvPr>
        </p:nvPicPr>
        <p:blipFill>
          <a:blip r:embed="rId5" cstate="print"/>
          <a:srcRect/>
          <a:stretch>
            <a:fillRect/>
          </a:stretch>
        </p:blipFill>
        <p:spPr>
          <a:xfrm>
            <a:off x="0" y="3201988"/>
            <a:ext cx="5486400" cy="3656012"/>
          </a:xfrm>
          <a:noFill/>
          <a:ln/>
        </p:spPr>
      </p:pic>
      <p:sp>
        <p:nvSpPr>
          <p:cNvPr id="2" name="Rectangle 1"/>
          <p:cNvSpPr/>
          <p:nvPr/>
        </p:nvSpPr>
        <p:spPr>
          <a:xfrm>
            <a:off x="49" y="5981246"/>
            <a:ext cx="6309291" cy="830997"/>
          </a:xfrm>
          <a:prstGeom prst="rect">
            <a:avLst/>
          </a:prstGeom>
          <a:solidFill>
            <a:srgbClr val="000000"/>
          </a:solidFill>
        </p:spPr>
        <p:txBody>
          <a:bodyPr wrap="square">
            <a:spAutoFit/>
          </a:bodyPr>
          <a:lstStyle/>
          <a:p>
            <a:pPr algn="just"/>
            <a:r>
              <a:rPr lang="en-US" sz="1200" dirty="0">
                <a:solidFill>
                  <a:schemeClr val="bg1"/>
                </a:solidFill>
              </a:rPr>
              <a:t>To do this you must plant field trials of your variety so you can grow it out, measure its characteristics, and compare it with existing varieties.  On the bottom left is a typical tall fescue certification trial.  Look at the plant characteristics of various varieties in the rows.  It’s clear to see the Kentucky-31 tall fescue in the second row from right.</a:t>
            </a:r>
          </a:p>
        </p:txBody>
      </p:sp>
    </p:spTree>
    <p:extLst>
      <p:ext uri="{BB962C8B-B14F-4D97-AF65-F5344CB8AC3E}">
        <p14:creationId xmlns:p14="http://schemas.microsoft.com/office/powerpoint/2010/main" val="152765506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0" name="Picture 10" descr="PVP Measurements PRG"/>
          <p:cNvPicPr>
            <a:picLocks noGrp="1" noChangeAspect="1" noChangeArrowheads="1"/>
          </p:cNvPicPr>
          <p:nvPr>
            <p:ph sz="quarter" idx="3"/>
          </p:nvPr>
        </p:nvPicPr>
        <p:blipFill>
          <a:blip r:embed="rId2" cstate="screen">
            <a:extLst>
              <a:ext uri="{28A0092B-C50C-407E-A947-70E740481C1C}">
                <a14:useLocalDpi xmlns:a14="http://schemas.microsoft.com/office/drawing/2010/main"/>
              </a:ext>
            </a:extLst>
          </a:blip>
          <a:srcRect/>
          <a:stretch>
            <a:fillRect/>
          </a:stretch>
        </p:blipFill>
        <p:spPr>
          <a:xfrm>
            <a:off x="182563" y="411163"/>
            <a:ext cx="4206875" cy="2867025"/>
          </a:xfrm>
          <a:noFill/>
          <a:ln/>
        </p:spPr>
      </p:pic>
      <p:pic>
        <p:nvPicPr>
          <p:cNvPr id="20488" name="Picture 8" descr="Bluegrass PVP Mea"/>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4664075" y="1874838"/>
            <a:ext cx="2757488" cy="4525962"/>
          </a:xfrm>
          <a:noFill/>
          <a:ln/>
        </p:spPr>
      </p:pic>
      <p:pic>
        <p:nvPicPr>
          <p:cNvPr id="20489" name="Picture 9" descr="Collecting PVP data"/>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182563" y="3429000"/>
            <a:ext cx="4406900" cy="3113088"/>
          </a:xfrm>
          <a:noFill/>
          <a:ln/>
        </p:spPr>
      </p:pic>
      <p:pic>
        <p:nvPicPr>
          <p:cNvPr id="20491" name="Picture 11" descr="4 powerp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50075" y="228600"/>
            <a:ext cx="2001838" cy="2922588"/>
          </a:xfrm>
          <a:prstGeom prst="rect">
            <a:avLst/>
          </a:prstGeom>
          <a:noFill/>
          <a:ln w="9525">
            <a:noFill/>
            <a:miter lim="800000"/>
            <a:headEnd/>
            <a:tailEnd/>
          </a:ln>
        </p:spPr>
      </p:pic>
      <p:sp>
        <p:nvSpPr>
          <p:cNvPr id="20494" name="Text Box 14"/>
          <p:cNvSpPr txBox="1">
            <a:spLocks noChangeArrowheads="1"/>
          </p:cNvSpPr>
          <p:nvPr/>
        </p:nvSpPr>
        <p:spPr bwMode="auto">
          <a:xfrm>
            <a:off x="2378075" y="-45682"/>
            <a:ext cx="4754563" cy="762000"/>
          </a:xfrm>
          <a:prstGeom prst="rect">
            <a:avLst/>
          </a:prstGeom>
          <a:noFill/>
          <a:ln w="9525">
            <a:noFill/>
            <a:miter lim="800000"/>
            <a:headEnd/>
            <a:tailEnd/>
          </a:ln>
          <a:effectLst/>
        </p:spPr>
        <p:txBody>
          <a:bodyPr>
            <a:spAutoFit/>
          </a:bodyPr>
          <a:lstStyle/>
          <a:p>
            <a:pPr>
              <a:spcBef>
                <a:spcPct val="50000"/>
              </a:spcBef>
            </a:pPr>
            <a:r>
              <a:rPr lang="en-US" sz="4400" b="1" dirty="0">
                <a:solidFill>
                  <a:schemeClr val="bg1"/>
                </a:solidFill>
              </a:rPr>
              <a:t>Measure plants</a:t>
            </a:r>
          </a:p>
        </p:txBody>
      </p:sp>
      <p:sp>
        <p:nvSpPr>
          <p:cNvPr id="7" name="TextBox 6"/>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69</a:t>
            </a:r>
            <a:endParaRPr lang="en-US" sz="2000" dirty="0">
              <a:solidFill>
                <a:srgbClr val="92D050"/>
              </a:solidFill>
            </a:endParaRPr>
          </a:p>
        </p:txBody>
      </p:sp>
      <p:sp>
        <p:nvSpPr>
          <p:cNvPr id="2" name="Rectangle 1"/>
          <p:cNvSpPr/>
          <p:nvPr/>
        </p:nvSpPr>
        <p:spPr>
          <a:xfrm>
            <a:off x="4572000" y="5615490"/>
            <a:ext cx="4572000" cy="830997"/>
          </a:xfrm>
          <a:prstGeom prst="rect">
            <a:avLst/>
          </a:prstGeom>
          <a:solidFill>
            <a:schemeClr val="bg1"/>
          </a:solidFill>
        </p:spPr>
        <p:txBody>
          <a:bodyPr>
            <a:spAutoFit/>
          </a:bodyPr>
          <a:lstStyle/>
          <a:p>
            <a:r>
              <a:rPr lang="en-US" sz="1200" dirty="0">
                <a:solidFill>
                  <a:srgbClr val="000000"/>
                </a:solidFill>
              </a:rPr>
              <a:t>At maturity you must measure the characteristics of the plants so you can describe them to certification inspectors.  This includes leaf width, number of culms (seed stems) per plant, dimensions of the </a:t>
            </a:r>
            <a:r>
              <a:rPr lang="en-US" sz="1200" dirty="0" err="1">
                <a:solidFill>
                  <a:srgbClr val="000000"/>
                </a:solidFill>
              </a:rPr>
              <a:t>seedhead</a:t>
            </a:r>
            <a:r>
              <a:rPr lang="en-US" sz="1200" dirty="0">
                <a:solidFill>
                  <a:srgbClr val="000000"/>
                </a:solidFill>
              </a:rPr>
              <a:t>, flag leaf, etc.</a:t>
            </a:r>
          </a:p>
        </p:txBody>
      </p:sp>
    </p:spTree>
    <p:extLst>
      <p:ext uri="{BB962C8B-B14F-4D97-AF65-F5344CB8AC3E}">
        <p14:creationId xmlns:p14="http://schemas.microsoft.com/office/powerpoint/2010/main" val="102720475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pot spraying"/>
          <p:cNvPicPr>
            <a:picLocks noChangeAspect="1" noChangeArrowheads="1"/>
          </p:cNvPicPr>
          <p:nvPr/>
        </p:nvPicPr>
        <p:blipFill>
          <a:blip r:embed="rId2" cstate="print">
            <a:lum bright="12000" contrast="6000"/>
          </a:blip>
          <a:srcRect b="28261"/>
          <a:stretch>
            <a:fillRect/>
          </a:stretch>
        </p:blipFill>
        <p:spPr bwMode="auto">
          <a:xfrm>
            <a:off x="0" y="0"/>
            <a:ext cx="9144000" cy="4373563"/>
          </a:xfrm>
          <a:prstGeom prst="rect">
            <a:avLst/>
          </a:prstGeom>
          <a:noFill/>
        </p:spPr>
      </p:pic>
      <p:sp>
        <p:nvSpPr>
          <p:cNvPr id="39939" name="Rectangle 3"/>
          <p:cNvSpPr>
            <a:spLocks noChangeArrowheads="1"/>
          </p:cNvSpPr>
          <p:nvPr/>
        </p:nvSpPr>
        <p:spPr bwMode="auto">
          <a:xfrm>
            <a:off x="1" y="137196"/>
            <a:ext cx="9144000" cy="822951"/>
          </a:xfrm>
          <a:prstGeom prst="rect">
            <a:avLst/>
          </a:prstGeom>
          <a:noFill/>
          <a:ln w="9525">
            <a:noFill/>
            <a:miter lim="800000"/>
            <a:headEnd/>
            <a:tailEnd/>
          </a:ln>
          <a:effectLst/>
        </p:spPr>
        <p:txBody>
          <a:bodyPr/>
          <a:lstStyle/>
          <a:p>
            <a:pPr marL="342900" indent="-342900" algn="ctr" eaLnBrk="0" hangingPunct="0">
              <a:spcBef>
                <a:spcPct val="20000"/>
              </a:spcBef>
            </a:pPr>
            <a:r>
              <a:rPr lang="en-US" sz="3600" b="1" dirty="0">
                <a:solidFill>
                  <a:srgbClr val="000000"/>
                </a:solidFill>
              </a:rPr>
              <a:t>Meet Walt: A true story</a:t>
            </a:r>
          </a:p>
        </p:txBody>
      </p:sp>
      <p:sp>
        <p:nvSpPr>
          <p:cNvPr id="4" name="TextBox 3"/>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2</a:t>
            </a:r>
            <a:endParaRPr lang="en-US" sz="2000" dirty="0">
              <a:solidFill>
                <a:srgbClr val="92D050"/>
              </a:solidFill>
            </a:endParaRPr>
          </a:p>
        </p:txBody>
      </p:sp>
      <p:sp>
        <p:nvSpPr>
          <p:cNvPr id="2" name="Rectangle 1"/>
          <p:cNvSpPr/>
          <p:nvPr/>
        </p:nvSpPr>
        <p:spPr>
          <a:xfrm>
            <a:off x="182928" y="4788963"/>
            <a:ext cx="8808672" cy="1200329"/>
          </a:xfrm>
          <a:prstGeom prst="rect">
            <a:avLst/>
          </a:prstGeom>
        </p:spPr>
        <p:txBody>
          <a:bodyPr wrap="square">
            <a:spAutoFit/>
          </a:bodyPr>
          <a:lstStyle/>
          <a:p>
            <a:r>
              <a:rPr lang="en-US" sz="1800" dirty="0"/>
              <a:t>This is a true story of Walt.  Walt is a real person who had a knack for invention. Here Walt is showing off one of his inventions, an automated sprayer that follows you through production fields as you spot spray weeds.  Walt was a tinkerer, always looking for the next great gadget.</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descr="Seedle2"/>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91489" y="927415"/>
            <a:ext cx="4038600" cy="2684463"/>
          </a:xfrm>
          <a:noFill/>
          <a:ln/>
        </p:spPr>
      </p:pic>
      <p:pic>
        <p:nvPicPr>
          <p:cNvPr id="21521" name="Picture 17" descr="seedle for ppt"/>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6656022" y="411513"/>
            <a:ext cx="2305050" cy="5668962"/>
          </a:xfrm>
          <a:noFill/>
          <a:ln/>
        </p:spPr>
      </p:pic>
      <p:pic>
        <p:nvPicPr>
          <p:cNvPr id="21522" name="Picture 18" descr="Large vs regular KBG seeds 12"/>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3292771" y="3886195"/>
            <a:ext cx="3290887" cy="2187575"/>
          </a:xfrm>
          <a:noFill/>
          <a:ln/>
        </p:spPr>
      </p:pic>
      <p:sp>
        <p:nvSpPr>
          <p:cNvPr id="21525" name="Text Box 21"/>
          <p:cNvSpPr txBox="1">
            <a:spLocks noChangeArrowheads="1"/>
          </p:cNvSpPr>
          <p:nvPr/>
        </p:nvSpPr>
        <p:spPr bwMode="auto">
          <a:xfrm>
            <a:off x="2560638" y="15269"/>
            <a:ext cx="4205287" cy="762000"/>
          </a:xfrm>
          <a:prstGeom prst="rect">
            <a:avLst/>
          </a:prstGeom>
          <a:noFill/>
          <a:ln w="9525">
            <a:noFill/>
            <a:miter lim="800000"/>
            <a:headEnd/>
            <a:tailEnd/>
          </a:ln>
          <a:effectLst/>
        </p:spPr>
        <p:txBody>
          <a:bodyPr>
            <a:spAutoFit/>
          </a:bodyPr>
          <a:lstStyle/>
          <a:p>
            <a:pPr>
              <a:spcBef>
                <a:spcPct val="50000"/>
              </a:spcBef>
            </a:pPr>
            <a:r>
              <a:rPr lang="en-US" sz="4400" b="1" dirty="0">
                <a:solidFill>
                  <a:schemeClr val="bg1"/>
                </a:solidFill>
              </a:rPr>
              <a:t>Measure seed</a:t>
            </a:r>
          </a:p>
        </p:txBody>
      </p:sp>
      <p:sp>
        <p:nvSpPr>
          <p:cNvPr id="6" name="TextBox 5"/>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70</a:t>
            </a:r>
            <a:endParaRPr lang="en-US" sz="2000" dirty="0">
              <a:solidFill>
                <a:srgbClr val="92D050"/>
              </a:solidFill>
            </a:endParaRPr>
          </a:p>
        </p:txBody>
      </p:sp>
      <p:sp>
        <p:nvSpPr>
          <p:cNvPr id="2" name="Rectangle 1"/>
          <p:cNvSpPr/>
          <p:nvPr/>
        </p:nvSpPr>
        <p:spPr>
          <a:xfrm>
            <a:off x="50" y="3651084"/>
            <a:ext cx="3291805" cy="2246769"/>
          </a:xfrm>
          <a:prstGeom prst="rect">
            <a:avLst/>
          </a:prstGeom>
        </p:spPr>
        <p:txBody>
          <a:bodyPr wrap="square">
            <a:spAutoFit/>
          </a:bodyPr>
          <a:lstStyle/>
          <a:p>
            <a:pPr algn="just"/>
            <a:r>
              <a:rPr lang="en-US" sz="2000" dirty="0"/>
              <a:t>You also have to measure the seed and its characteristics. In this photograph you can see an automated measurement being taken with a scanner using modern software.</a:t>
            </a:r>
          </a:p>
        </p:txBody>
      </p:sp>
    </p:spTree>
    <p:extLst>
      <p:ext uri="{BB962C8B-B14F-4D97-AF65-F5344CB8AC3E}">
        <p14:creationId xmlns:p14="http://schemas.microsoft.com/office/powerpoint/2010/main" val="230543619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4" name="Picture 8" descr="ST_470_E"/>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rot="19418164">
            <a:off x="0" y="1143000"/>
            <a:ext cx="3381375" cy="4525963"/>
          </a:xfrm>
          <a:noFill/>
          <a:ln/>
        </p:spPr>
      </p:pic>
      <p:pic>
        <p:nvPicPr>
          <p:cNvPr id="34825" name="Picture 9" descr="S&amp;T470-1"/>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2925763" y="960438"/>
            <a:ext cx="3463925" cy="4556125"/>
          </a:xfrm>
          <a:noFill/>
          <a:ln/>
        </p:spPr>
      </p:pic>
      <p:pic>
        <p:nvPicPr>
          <p:cNvPr id="34826" name="Picture 10" descr="Ryegrass PVP exhibit C form-1"/>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rot="20701132">
            <a:off x="5943600" y="685800"/>
            <a:ext cx="3529013" cy="4465638"/>
          </a:xfrm>
          <a:noFill/>
          <a:ln/>
        </p:spPr>
      </p:pic>
      <p:pic>
        <p:nvPicPr>
          <p:cNvPr id="34827" name="Picture 11" descr="Ryegrass PVP exhibit C form-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03838" y="2057400"/>
            <a:ext cx="3619500" cy="4578350"/>
          </a:xfrm>
          <a:prstGeom prst="rect">
            <a:avLst/>
          </a:prstGeom>
          <a:noFill/>
        </p:spPr>
      </p:pic>
      <p:pic>
        <p:nvPicPr>
          <p:cNvPr id="34828" name="Picture 12" descr="S&amp;T47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474964">
            <a:off x="2835275" y="1692275"/>
            <a:ext cx="3463925" cy="4556125"/>
          </a:xfrm>
          <a:prstGeom prst="rect">
            <a:avLst/>
          </a:prstGeom>
          <a:noFill/>
          <a:ln w="9525">
            <a:noFill/>
            <a:miter lim="800000"/>
            <a:headEnd/>
            <a:tailEnd/>
          </a:ln>
        </p:spPr>
      </p:pic>
      <p:pic>
        <p:nvPicPr>
          <p:cNvPr id="34829" name="Picture 13" descr="ST_470_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349466">
            <a:off x="365125" y="2149475"/>
            <a:ext cx="3381375" cy="4525963"/>
          </a:xfrm>
          <a:prstGeom prst="rect">
            <a:avLst/>
          </a:prstGeom>
          <a:noFill/>
          <a:ln w="9525">
            <a:noFill/>
            <a:miter lim="800000"/>
            <a:headEnd/>
            <a:tailEnd/>
          </a:ln>
        </p:spPr>
      </p:pic>
      <p:sp>
        <p:nvSpPr>
          <p:cNvPr id="34830" name="Text Box 14"/>
          <p:cNvSpPr txBox="1">
            <a:spLocks noChangeArrowheads="1"/>
          </p:cNvSpPr>
          <p:nvPr/>
        </p:nvSpPr>
        <p:spPr bwMode="auto">
          <a:xfrm>
            <a:off x="-12832" y="0"/>
            <a:ext cx="9156832" cy="707886"/>
          </a:xfrm>
          <a:prstGeom prst="rect">
            <a:avLst/>
          </a:prstGeom>
          <a:noFill/>
          <a:ln w="9525">
            <a:noFill/>
            <a:miter lim="800000"/>
            <a:headEnd/>
            <a:tailEnd/>
          </a:ln>
          <a:effectLst/>
        </p:spPr>
        <p:txBody>
          <a:bodyPr wrap="square">
            <a:spAutoFit/>
          </a:bodyPr>
          <a:lstStyle/>
          <a:p>
            <a:pPr>
              <a:spcBef>
                <a:spcPct val="50000"/>
              </a:spcBef>
            </a:pPr>
            <a:r>
              <a:rPr lang="en-US" sz="2000" dirty="0"/>
              <a:t>Then you must statistically analyze the data and present it on forms to the inspectors so that they have a gauge to understand your variety. </a:t>
            </a:r>
            <a:endParaRPr lang="en-US" sz="2000" b="1" dirty="0">
              <a:solidFill>
                <a:schemeClr val="bg1"/>
              </a:solidFill>
            </a:endParaRPr>
          </a:p>
        </p:txBody>
      </p:sp>
    </p:spTree>
    <p:extLst>
      <p:ext uri="{BB962C8B-B14F-4D97-AF65-F5344CB8AC3E}">
        <p14:creationId xmlns:p14="http://schemas.microsoft.com/office/powerpoint/2010/main" val="4176949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34824"/>
                                        </p:tgtEl>
                                        <p:attrNameLst>
                                          <p:attrName>style.visibility</p:attrName>
                                        </p:attrNameLst>
                                      </p:cBhvr>
                                      <p:to>
                                        <p:strVal val="visible"/>
                                      </p:to>
                                    </p:set>
                                    <p:anim calcmode="lin" valueType="num">
                                      <p:cBhvr>
                                        <p:cTn id="7" dur="500" fill="hold"/>
                                        <p:tgtEl>
                                          <p:spTgt spid="34824"/>
                                        </p:tgtEl>
                                        <p:attrNameLst>
                                          <p:attrName>ppt_w</p:attrName>
                                        </p:attrNameLst>
                                      </p:cBhvr>
                                      <p:tavLst>
                                        <p:tav tm="0">
                                          <p:val>
                                            <p:fltVal val="0"/>
                                          </p:val>
                                        </p:tav>
                                        <p:tav tm="100000">
                                          <p:val>
                                            <p:strVal val="#ppt_w"/>
                                          </p:val>
                                        </p:tav>
                                      </p:tavLst>
                                    </p:anim>
                                    <p:anim calcmode="lin" valueType="num">
                                      <p:cBhvr>
                                        <p:cTn id="8" dur="500" fill="hold"/>
                                        <p:tgtEl>
                                          <p:spTgt spid="34824"/>
                                        </p:tgtEl>
                                        <p:attrNameLst>
                                          <p:attrName>ppt_h</p:attrName>
                                        </p:attrNameLst>
                                      </p:cBhvr>
                                      <p:tavLst>
                                        <p:tav tm="0">
                                          <p:val>
                                            <p:fltVal val="0"/>
                                          </p:val>
                                        </p:tav>
                                        <p:tav tm="100000">
                                          <p:val>
                                            <p:strVal val="#ppt_h"/>
                                          </p:val>
                                        </p:tav>
                                      </p:tavLst>
                                    </p:anim>
                                    <p:anim calcmode="lin" valueType="num">
                                      <p:cBhvr>
                                        <p:cTn id="9" dur="500" fill="hold"/>
                                        <p:tgtEl>
                                          <p:spTgt spid="34824"/>
                                        </p:tgtEl>
                                        <p:attrNameLst>
                                          <p:attrName>ppt_x</p:attrName>
                                        </p:attrNameLst>
                                      </p:cBhvr>
                                      <p:tavLst>
                                        <p:tav tm="0">
                                          <p:val>
                                            <p:fltVal val="0.5"/>
                                          </p:val>
                                        </p:tav>
                                        <p:tav tm="100000">
                                          <p:val>
                                            <p:strVal val="#ppt_x"/>
                                          </p:val>
                                        </p:tav>
                                      </p:tavLst>
                                    </p:anim>
                                    <p:anim calcmode="lin" valueType="num">
                                      <p:cBhvr>
                                        <p:cTn id="10" dur="500" fill="hold"/>
                                        <p:tgtEl>
                                          <p:spTgt spid="34824"/>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4825"/>
                                        </p:tgtEl>
                                        <p:attrNameLst>
                                          <p:attrName>style.visibility</p:attrName>
                                        </p:attrNameLst>
                                      </p:cBhvr>
                                      <p:to>
                                        <p:strVal val="visible"/>
                                      </p:to>
                                    </p:set>
                                    <p:anim calcmode="lin" valueType="num">
                                      <p:cBhvr>
                                        <p:cTn id="14" dur="500" fill="hold"/>
                                        <p:tgtEl>
                                          <p:spTgt spid="34825"/>
                                        </p:tgtEl>
                                        <p:attrNameLst>
                                          <p:attrName>ppt_w</p:attrName>
                                        </p:attrNameLst>
                                      </p:cBhvr>
                                      <p:tavLst>
                                        <p:tav tm="0">
                                          <p:val>
                                            <p:fltVal val="0"/>
                                          </p:val>
                                        </p:tav>
                                        <p:tav tm="100000">
                                          <p:val>
                                            <p:strVal val="#ppt_w"/>
                                          </p:val>
                                        </p:tav>
                                      </p:tavLst>
                                    </p:anim>
                                    <p:anim calcmode="lin" valueType="num">
                                      <p:cBhvr>
                                        <p:cTn id="15" dur="500" fill="hold"/>
                                        <p:tgtEl>
                                          <p:spTgt spid="34825"/>
                                        </p:tgtEl>
                                        <p:attrNameLst>
                                          <p:attrName>ppt_h</p:attrName>
                                        </p:attrNameLst>
                                      </p:cBhvr>
                                      <p:tavLst>
                                        <p:tav tm="0">
                                          <p:val>
                                            <p:fltVal val="0"/>
                                          </p:val>
                                        </p:tav>
                                        <p:tav tm="100000">
                                          <p:val>
                                            <p:strVal val="#ppt_h"/>
                                          </p:val>
                                        </p:tav>
                                      </p:tavLst>
                                    </p:anim>
                                    <p:anim calcmode="lin" valueType="num">
                                      <p:cBhvr>
                                        <p:cTn id="16" dur="500" fill="hold"/>
                                        <p:tgtEl>
                                          <p:spTgt spid="34825"/>
                                        </p:tgtEl>
                                        <p:attrNameLst>
                                          <p:attrName>ppt_x</p:attrName>
                                        </p:attrNameLst>
                                      </p:cBhvr>
                                      <p:tavLst>
                                        <p:tav tm="0">
                                          <p:val>
                                            <p:fltVal val="0.5"/>
                                          </p:val>
                                        </p:tav>
                                        <p:tav tm="100000">
                                          <p:val>
                                            <p:strVal val="#ppt_x"/>
                                          </p:val>
                                        </p:tav>
                                      </p:tavLst>
                                    </p:anim>
                                    <p:anim calcmode="lin" valueType="num">
                                      <p:cBhvr>
                                        <p:cTn id="17" dur="500" fill="hold"/>
                                        <p:tgtEl>
                                          <p:spTgt spid="34825"/>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4826"/>
                                        </p:tgtEl>
                                        <p:attrNameLst>
                                          <p:attrName>style.visibility</p:attrName>
                                        </p:attrNameLst>
                                      </p:cBhvr>
                                      <p:to>
                                        <p:strVal val="visible"/>
                                      </p:to>
                                    </p:set>
                                    <p:anim calcmode="lin" valueType="num">
                                      <p:cBhvr>
                                        <p:cTn id="21" dur="500" fill="hold"/>
                                        <p:tgtEl>
                                          <p:spTgt spid="34826"/>
                                        </p:tgtEl>
                                        <p:attrNameLst>
                                          <p:attrName>ppt_w</p:attrName>
                                        </p:attrNameLst>
                                      </p:cBhvr>
                                      <p:tavLst>
                                        <p:tav tm="0">
                                          <p:val>
                                            <p:fltVal val="0"/>
                                          </p:val>
                                        </p:tav>
                                        <p:tav tm="100000">
                                          <p:val>
                                            <p:strVal val="#ppt_w"/>
                                          </p:val>
                                        </p:tav>
                                      </p:tavLst>
                                    </p:anim>
                                    <p:anim calcmode="lin" valueType="num">
                                      <p:cBhvr>
                                        <p:cTn id="22" dur="500" fill="hold"/>
                                        <p:tgtEl>
                                          <p:spTgt spid="34826"/>
                                        </p:tgtEl>
                                        <p:attrNameLst>
                                          <p:attrName>ppt_h</p:attrName>
                                        </p:attrNameLst>
                                      </p:cBhvr>
                                      <p:tavLst>
                                        <p:tav tm="0">
                                          <p:val>
                                            <p:fltVal val="0"/>
                                          </p:val>
                                        </p:tav>
                                        <p:tav tm="100000">
                                          <p:val>
                                            <p:strVal val="#ppt_h"/>
                                          </p:val>
                                        </p:tav>
                                      </p:tavLst>
                                    </p:anim>
                                    <p:anim calcmode="lin" valueType="num">
                                      <p:cBhvr>
                                        <p:cTn id="23" dur="500" fill="hold"/>
                                        <p:tgtEl>
                                          <p:spTgt spid="34826"/>
                                        </p:tgtEl>
                                        <p:attrNameLst>
                                          <p:attrName>ppt_x</p:attrName>
                                        </p:attrNameLst>
                                      </p:cBhvr>
                                      <p:tavLst>
                                        <p:tav tm="0">
                                          <p:val>
                                            <p:fltVal val="0.5"/>
                                          </p:val>
                                        </p:tav>
                                        <p:tav tm="100000">
                                          <p:val>
                                            <p:strVal val="#ppt_x"/>
                                          </p:val>
                                        </p:tav>
                                      </p:tavLst>
                                    </p:anim>
                                    <p:anim calcmode="lin" valueType="num">
                                      <p:cBhvr>
                                        <p:cTn id="24" dur="500" fill="hold"/>
                                        <p:tgtEl>
                                          <p:spTgt spid="34826"/>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4827"/>
                                        </p:tgtEl>
                                        <p:attrNameLst>
                                          <p:attrName>style.visibility</p:attrName>
                                        </p:attrNameLst>
                                      </p:cBhvr>
                                      <p:to>
                                        <p:strVal val="visible"/>
                                      </p:to>
                                    </p:set>
                                    <p:anim calcmode="lin" valueType="num">
                                      <p:cBhvr>
                                        <p:cTn id="28" dur="500" fill="hold"/>
                                        <p:tgtEl>
                                          <p:spTgt spid="34827"/>
                                        </p:tgtEl>
                                        <p:attrNameLst>
                                          <p:attrName>ppt_w</p:attrName>
                                        </p:attrNameLst>
                                      </p:cBhvr>
                                      <p:tavLst>
                                        <p:tav tm="0">
                                          <p:val>
                                            <p:fltVal val="0"/>
                                          </p:val>
                                        </p:tav>
                                        <p:tav tm="100000">
                                          <p:val>
                                            <p:strVal val="#ppt_w"/>
                                          </p:val>
                                        </p:tav>
                                      </p:tavLst>
                                    </p:anim>
                                    <p:anim calcmode="lin" valueType="num">
                                      <p:cBhvr>
                                        <p:cTn id="29" dur="500" fill="hold"/>
                                        <p:tgtEl>
                                          <p:spTgt spid="34827"/>
                                        </p:tgtEl>
                                        <p:attrNameLst>
                                          <p:attrName>ppt_h</p:attrName>
                                        </p:attrNameLst>
                                      </p:cBhvr>
                                      <p:tavLst>
                                        <p:tav tm="0">
                                          <p:val>
                                            <p:fltVal val="0"/>
                                          </p:val>
                                        </p:tav>
                                        <p:tav tm="100000">
                                          <p:val>
                                            <p:strVal val="#ppt_h"/>
                                          </p:val>
                                        </p:tav>
                                      </p:tavLst>
                                    </p:anim>
                                    <p:anim calcmode="lin" valueType="num">
                                      <p:cBhvr>
                                        <p:cTn id="30" dur="500" fill="hold"/>
                                        <p:tgtEl>
                                          <p:spTgt spid="34827"/>
                                        </p:tgtEl>
                                        <p:attrNameLst>
                                          <p:attrName>ppt_x</p:attrName>
                                        </p:attrNameLst>
                                      </p:cBhvr>
                                      <p:tavLst>
                                        <p:tav tm="0">
                                          <p:val>
                                            <p:fltVal val="0.5"/>
                                          </p:val>
                                        </p:tav>
                                        <p:tav tm="100000">
                                          <p:val>
                                            <p:strVal val="#ppt_x"/>
                                          </p:val>
                                        </p:tav>
                                      </p:tavLst>
                                    </p:anim>
                                    <p:anim calcmode="lin" valueType="num">
                                      <p:cBhvr>
                                        <p:cTn id="31" dur="500" fill="hold"/>
                                        <p:tgtEl>
                                          <p:spTgt spid="34827"/>
                                        </p:tgtEl>
                                        <p:attrNameLst>
                                          <p:attrName>ppt_y</p:attrName>
                                        </p:attrNameLst>
                                      </p:cBhvr>
                                      <p:tavLst>
                                        <p:tav tm="0">
                                          <p:val>
                                            <p:fltVal val="0.5"/>
                                          </p:val>
                                        </p:tav>
                                        <p:tav tm="100000">
                                          <p:val>
                                            <p:strVal val="#ppt_y"/>
                                          </p:val>
                                        </p:tav>
                                      </p:tavLst>
                                    </p:anim>
                                  </p:childTnLst>
                                </p:cTn>
                              </p:par>
                            </p:childTnLst>
                          </p:cTn>
                        </p:par>
                        <p:par>
                          <p:cTn id="32" fill="hold">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34828"/>
                                        </p:tgtEl>
                                        <p:attrNameLst>
                                          <p:attrName>style.visibility</p:attrName>
                                        </p:attrNameLst>
                                      </p:cBhvr>
                                      <p:to>
                                        <p:strVal val="visible"/>
                                      </p:to>
                                    </p:set>
                                    <p:anim calcmode="lin" valueType="num">
                                      <p:cBhvr>
                                        <p:cTn id="35" dur="500" fill="hold"/>
                                        <p:tgtEl>
                                          <p:spTgt spid="34828"/>
                                        </p:tgtEl>
                                        <p:attrNameLst>
                                          <p:attrName>ppt_w</p:attrName>
                                        </p:attrNameLst>
                                      </p:cBhvr>
                                      <p:tavLst>
                                        <p:tav tm="0">
                                          <p:val>
                                            <p:fltVal val="0"/>
                                          </p:val>
                                        </p:tav>
                                        <p:tav tm="100000">
                                          <p:val>
                                            <p:strVal val="#ppt_w"/>
                                          </p:val>
                                        </p:tav>
                                      </p:tavLst>
                                    </p:anim>
                                    <p:anim calcmode="lin" valueType="num">
                                      <p:cBhvr>
                                        <p:cTn id="36" dur="500" fill="hold"/>
                                        <p:tgtEl>
                                          <p:spTgt spid="34828"/>
                                        </p:tgtEl>
                                        <p:attrNameLst>
                                          <p:attrName>ppt_h</p:attrName>
                                        </p:attrNameLst>
                                      </p:cBhvr>
                                      <p:tavLst>
                                        <p:tav tm="0">
                                          <p:val>
                                            <p:fltVal val="0"/>
                                          </p:val>
                                        </p:tav>
                                        <p:tav tm="100000">
                                          <p:val>
                                            <p:strVal val="#ppt_h"/>
                                          </p:val>
                                        </p:tav>
                                      </p:tavLst>
                                    </p:anim>
                                    <p:anim calcmode="lin" valueType="num">
                                      <p:cBhvr>
                                        <p:cTn id="37" dur="500" fill="hold"/>
                                        <p:tgtEl>
                                          <p:spTgt spid="34828"/>
                                        </p:tgtEl>
                                        <p:attrNameLst>
                                          <p:attrName>ppt_x</p:attrName>
                                        </p:attrNameLst>
                                      </p:cBhvr>
                                      <p:tavLst>
                                        <p:tav tm="0">
                                          <p:val>
                                            <p:fltVal val="0.5"/>
                                          </p:val>
                                        </p:tav>
                                        <p:tav tm="100000">
                                          <p:val>
                                            <p:strVal val="#ppt_x"/>
                                          </p:val>
                                        </p:tav>
                                      </p:tavLst>
                                    </p:anim>
                                    <p:anim calcmode="lin" valueType="num">
                                      <p:cBhvr>
                                        <p:cTn id="38" dur="500" fill="hold"/>
                                        <p:tgtEl>
                                          <p:spTgt spid="34828"/>
                                        </p:tgtEl>
                                        <p:attrNameLst>
                                          <p:attrName>ppt_y</p:attrName>
                                        </p:attrNameLst>
                                      </p:cBhvr>
                                      <p:tavLst>
                                        <p:tav tm="0">
                                          <p:val>
                                            <p:fltVal val="0.5"/>
                                          </p:val>
                                        </p:tav>
                                        <p:tav tm="100000">
                                          <p:val>
                                            <p:strVal val="#ppt_y"/>
                                          </p:val>
                                        </p:tav>
                                      </p:tavLst>
                                    </p:anim>
                                  </p:childTnLst>
                                </p:cTn>
                              </p:par>
                            </p:childTnLst>
                          </p:cTn>
                        </p:par>
                        <p:par>
                          <p:cTn id="39" fill="hold">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34829"/>
                                        </p:tgtEl>
                                        <p:attrNameLst>
                                          <p:attrName>style.visibility</p:attrName>
                                        </p:attrNameLst>
                                      </p:cBhvr>
                                      <p:to>
                                        <p:strVal val="visible"/>
                                      </p:to>
                                    </p:set>
                                    <p:anim calcmode="lin" valueType="num">
                                      <p:cBhvr>
                                        <p:cTn id="42" dur="500" fill="hold"/>
                                        <p:tgtEl>
                                          <p:spTgt spid="34829"/>
                                        </p:tgtEl>
                                        <p:attrNameLst>
                                          <p:attrName>ppt_w</p:attrName>
                                        </p:attrNameLst>
                                      </p:cBhvr>
                                      <p:tavLst>
                                        <p:tav tm="0">
                                          <p:val>
                                            <p:fltVal val="0"/>
                                          </p:val>
                                        </p:tav>
                                        <p:tav tm="100000">
                                          <p:val>
                                            <p:strVal val="#ppt_w"/>
                                          </p:val>
                                        </p:tav>
                                      </p:tavLst>
                                    </p:anim>
                                    <p:anim calcmode="lin" valueType="num">
                                      <p:cBhvr>
                                        <p:cTn id="43" dur="500" fill="hold"/>
                                        <p:tgtEl>
                                          <p:spTgt spid="34829"/>
                                        </p:tgtEl>
                                        <p:attrNameLst>
                                          <p:attrName>ppt_h</p:attrName>
                                        </p:attrNameLst>
                                      </p:cBhvr>
                                      <p:tavLst>
                                        <p:tav tm="0">
                                          <p:val>
                                            <p:fltVal val="0"/>
                                          </p:val>
                                        </p:tav>
                                        <p:tav tm="100000">
                                          <p:val>
                                            <p:strVal val="#ppt_h"/>
                                          </p:val>
                                        </p:tav>
                                      </p:tavLst>
                                    </p:anim>
                                    <p:anim calcmode="lin" valueType="num">
                                      <p:cBhvr>
                                        <p:cTn id="44" dur="500" fill="hold"/>
                                        <p:tgtEl>
                                          <p:spTgt spid="34829"/>
                                        </p:tgtEl>
                                        <p:attrNameLst>
                                          <p:attrName>ppt_x</p:attrName>
                                        </p:attrNameLst>
                                      </p:cBhvr>
                                      <p:tavLst>
                                        <p:tav tm="0">
                                          <p:val>
                                            <p:fltVal val="0.5"/>
                                          </p:val>
                                        </p:tav>
                                        <p:tav tm="100000">
                                          <p:val>
                                            <p:strVal val="#ppt_x"/>
                                          </p:val>
                                        </p:tav>
                                      </p:tavLst>
                                    </p:anim>
                                    <p:anim calcmode="lin" valueType="num">
                                      <p:cBhvr>
                                        <p:cTn id="45" dur="500" fill="hold"/>
                                        <p:tgtEl>
                                          <p:spTgt spid="34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399" y="228635"/>
            <a:ext cx="4005406" cy="6247864"/>
          </a:xfrm>
          <a:prstGeom prst="rect">
            <a:avLst/>
          </a:prstGeom>
          <a:solidFill>
            <a:schemeClr val="bg1"/>
          </a:solidFill>
        </p:spPr>
        <p:txBody>
          <a:bodyPr wrap="square">
            <a:spAutoFit/>
          </a:bodyPr>
          <a:lstStyle/>
          <a:p>
            <a:pPr algn="just"/>
            <a:r>
              <a:rPr lang="en-US" sz="2000" dirty="0">
                <a:solidFill>
                  <a:srgbClr val="000000"/>
                </a:solidFill>
              </a:rPr>
              <a:t>The sequence of </a:t>
            </a:r>
            <a:r>
              <a:rPr lang="en-US" sz="2000" dirty="0" err="1">
                <a:solidFill>
                  <a:srgbClr val="000000"/>
                </a:solidFill>
              </a:rPr>
              <a:t>seedstock</a:t>
            </a:r>
            <a:r>
              <a:rPr lang="en-US" sz="2000" dirty="0">
                <a:solidFill>
                  <a:srgbClr val="000000"/>
                </a:solidFill>
              </a:rPr>
              <a:t> production:  Breeder Seed is grown in a Breeder Block.  Breeder Seed harvested from that block is planted and one year later, Foundation Seed is harvested from that field.  Then Foundation Seed is planted in another field and Certified Seed is harvested.  Typically, a breeder might produce ten pounds of Breeder Seed which is increased in the Foundation generation to a thousand pounds of seed.  In the Certified Seed generation as much as one million pounds of seed may be produced for public use.</a:t>
            </a:r>
          </a:p>
          <a:p>
            <a:pPr algn="just"/>
            <a:endParaRPr lang="en-US" sz="2000" dirty="0">
              <a:solidFill>
                <a:srgbClr val="000000"/>
              </a:solidFill>
            </a:endParaRPr>
          </a:p>
          <a:p>
            <a:pPr algn="just"/>
            <a:r>
              <a:rPr lang="en-US" sz="2000" dirty="0">
                <a:solidFill>
                  <a:srgbClr val="000000"/>
                </a:solidFill>
              </a:rPr>
              <a:t> </a:t>
            </a:r>
          </a:p>
        </p:txBody>
      </p:sp>
      <p:grpSp>
        <p:nvGrpSpPr>
          <p:cNvPr id="2" name="Group 20"/>
          <p:cNvGrpSpPr>
            <a:grpSpLocks/>
          </p:cNvGrpSpPr>
          <p:nvPr/>
        </p:nvGrpSpPr>
        <p:grpSpPr bwMode="auto">
          <a:xfrm>
            <a:off x="777875" y="3978275"/>
            <a:ext cx="2533650" cy="2246313"/>
            <a:chOff x="490" y="2506"/>
            <a:chExt cx="1596" cy="1415"/>
          </a:xfrm>
        </p:grpSpPr>
        <p:sp>
          <p:nvSpPr>
            <p:cNvPr id="110605" name="AutoShape 13"/>
            <p:cNvSpPr>
              <a:spLocks noChangeArrowheads="1"/>
            </p:cNvSpPr>
            <p:nvPr/>
          </p:nvSpPr>
          <p:spPr bwMode="auto">
            <a:xfrm>
              <a:off x="979" y="2506"/>
              <a:ext cx="576" cy="403"/>
            </a:xfrm>
            <a:prstGeom prst="downArrow">
              <a:avLst>
                <a:gd name="adj1" fmla="val 50000"/>
                <a:gd name="adj2" fmla="val 25000"/>
              </a:avLst>
            </a:prstGeom>
            <a:solidFill>
              <a:srgbClr val="FFFF00"/>
            </a:solidFill>
            <a:ln w="9525">
              <a:solidFill>
                <a:srgbClr val="000000"/>
              </a:solidFill>
              <a:miter lim="800000"/>
              <a:headEnd/>
              <a:tailEnd/>
            </a:ln>
            <a:effectLst>
              <a:outerShdw dist="107763" dir="2700000" algn="ctr" rotWithShape="0">
                <a:schemeClr val="bg2">
                  <a:alpha val="50000"/>
                </a:schemeClr>
              </a:outerShdw>
            </a:effectLst>
          </p:spPr>
          <p:txBody>
            <a:bodyPr vert="eaVert" wrap="none" anchor="ctr"/>
            <a:lstStyle/>
            <a:p>
              <a:endParaRPr lang="en-US"/>
            </a:p>
          </p:txBody>
        </p:sp>
        <p:pic>
          <p:nvPicPr>
            <p:cNvPr id="110598" name="Picture 6" descr="Cert ta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0" y="2966"/>
              <a:ext cx="1596" cy="955"/>
            </a:xfrm>
            <a:prstGeom prst="rect">
              <a:avLst/>
            </a:prstGeom>
            <a:noFill/>
          </p:spPr>
        </p:pic>
      </p:grpSp>
      <p:pic>
        <p:nvPicPr>
          <p:cNvPr id="110603"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7563" y="228600"/>
            <a:ext cx="2454275" cy="1450975"/>
          </a:xfrm>
          <a:prstGeom prst="rect">
            <a:avLst/>
          </a:prstGeom>
          <a:noFill/>
          <a:ln w="9525">
            <a:noFill/>
            <a:miter lim="800000"/>
            <a:headEnd/>
            <a:tailEnd/>
          </a:ln>
          <a:effectLst/>
        </p:spPr>
      </p:pic>
      <p:grpSp>
        <p:nvGrpSpPr>
          <p:cNvPr id="3" name="Group 19"/>
          <p:cNvGrpSpPr>
            <a:grpSpLocks/>
          </p:cNvGrpSpPr>
          <p:nvPr/>
        </p:nvGrpSpPr>
        <p:grpSpPr bwMode="auto">
          <a:xfrm>
            <a:off x="776288" y="1782763"/>
            <a:ext cx="2533650" cy="2155825"/>
            <a:chOff x="489" y="1123"/>
            <a:chExt cx="1596" cy="1358"/>
          </a:xfrm>
        </p:grpSpPr>
        <p:pic>
          <p:nvPicPr>
            <p:cNvPr id="110596" name="Picture 4" descr="Foundation ta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9" y="1526"/>
              <a:ext cx="1596" cy="955"/>
            </a:xfrm>
            <a:prstGeom prst="rect">
              <a:avLst/>
            </a:prstGeom>
            <a:noFill/>
          </p:spPr>
        </p:pic>
        <p:sp>
          <p:nvSpPr>
            <p:cNvPr id="110604" name="AutoShape 12"/>
            <p:cNvSpPr>
              <a:spLocks noChangeArrowheads="1"/>
            </p:cNvSpPr>
            <p:nvPr/>
          </p:nvSpPr>
          <p:spPr bwMode="auto">
            <a:xfrm>
              <a:off x="979" y="1123"/>
              <a:ext cx="576" cy="403"/>
            </a:xfrm>
            <a:prstGeom prst="downArrow">
              <a:avLst>
                <a:gd name="adj1" fmla="val 50000"/>
                <a:gd name="adj2" fmla="val 25000"/>
              </a:avLst>
            </a:prstGeom>
            <a:solidFill>
              <a:srgbClr val="FFFF00"/>
            </a:solidFill>
            <a:ln w="9525">
              <a:solidFill>
                <a:srgbClr val="000000"/>
              </a:solidFill>
              <a:miter lim="800000"/>
              <a:headEnd/>
              <a:tailEnd/>
            </a:ln>
            <a:effectLst>
              <a:outerShdw dist="107763" dir="2700000" algn="ctr" rotWithShape="0">
                <a:schemeClr val="bg2">
                  <a:alpha val="50000"/>
                </a:schemeClr>
              </a:outerShdw>
            </a:effectLst>
          </p:spPr>
          <p:txBody>
            <a:bodyPr vert="eaVert" wrap="none" anchor="ctr"/>
            <a:lstStyle/>
            <a:p>
              <a:endParaRPr lang="en-US"/>
            </a:p>
          </p:txBody>
        </p:sp>
      </p:grpSp>
      <p:sp>
        <p:nvSpPr>
          <p:cNvPr id="110610" name="Text Box 18"/>
          <p:cNvSpPr txBox="1">
            <a:spLocks noChangeArrowheads="1"/>
          </p:cNvSpPr>
          <p:nvPr/>
        </p:nvSpPr>
        <p:spPr bwMode="auto">
          <a:xfrm>
            <a:off x="4479925" y="320675"/>
            <a:ext cx="4298950" cy="1250950"/>
          </a:xfrm>
          <a:prstGeom prst="rect">
            <a:avLst/>
          </a:prstGeom>
          <a:noFill/>
          <a:ln w="9525">
            <a:noFill/>
            <a:miter lim="800000"/>
            <a:headEnd/>
            <a:tailEnd/>
          </a:ln>
          <a:effectLst/>
        </p:spPr>
        <p:txBody>
          <a:bodyPr wrap="none">
            <a:spAutoFit/>
          </a:bodyPr>
          <a:lstStyle/>
          <a:p>
            <a:r>
              <a:rPr lang="en-US" sz="4000"/>
              <a:t>Seed increase</a:t>
            </a:r>
          </a:p>
          <a:p>
            <a:r>
              <a:rPr lang="en-US" sz="3600">
                <a:solidFill>
                  <a:schemeClr val="folHlink"/>
                </a:solidFill>
              </a:rPr>
              <a:t>Identity preservation</a:t>
            </a:r>
          </a:p>
        </p:txBody>
      </p:sp>
      <p:grpSp>
        <p:nvGrpSpPr>
          <p:cNvPr id="23" name="Group 22"/>
          <p:cNvGrpSpPr/>
          <p:nvPr/>
        </p:nvGrpSpPr>
        <p:grpSpPr>
          <a:xfrm>
            <a:off x="3375025" y="942975"/>
            <a:ext cx="4972050" cy="4695825"/>
            <a:chOff x="3375025" y="942975"/>
            <a:chExt cx="4972050" cy="4695825"/>
          </a:xfrm>
        </p:grpSpPr>
        <p:sp>
          <p:nvSpPr>
            <p:cNvPr id="13" name="TextBox 12"/>
            <p:cNvSpPr txBox="1"/>
            <p:nvPr/>
          </p:nvSpPr>
          <p:spPr>
            <a:xfrm>
              <a:off x="5308600" y="2047875"/>
              <a:ext cx="2301875" cy="830997"/>
            </a:xfrm>
            <a:prstGeom prst="rect">
              <a:avLst/>
            </a:prstGeom>
            <a:noFill/>
          </p:spPr>
          <p:txBody>
            <a:bodyPr wrap="square" rtlCol="0">
              <a:spAutoFit/>
            </a:bodyPr>
            <a:lstStyle/>
            <a:p>
              <a:r>
                <a:rPr lang="en-US" dirty="0"/>
                <a:t>10 lbs.</a:t>
              </a:r>
            </a:p>
          </p:txBody>
        </p:sp>
        <p:sp>
          <p:nvSpPr>
            <p:cNvPr id="14" name="TextBox 13"/>
            <p:cNvSpPr txBox="1"/>
            <p:nvPr/>
          </p:nvSpPr>
          <p:spPr>
            <a:xfrm>
              <a:off x="5308600" y="3429000"/>
              <a:ext cx="3038475" cy="830997"/>
            </a:xfrm>
            <a:prstGeom prst="rect">
              <a:avLst/>
            </a:prstGeom>
            <a:noFill/>
          </p:spPr>
          <p:txBody>
            <a:bodyPr wrap="square" rtlCol="0">
              <a:spAutoFit/>
            </a:bodyPr>
            <a:lstStyle/>
            <a:p>
              <a:r>
                <a:rPr lang="en-US" dirty="0"/>
                <a:t>1000 lbs.</a:t>
              </a:r>
            </a:p>
          </p:txBody>
        </p:sp>
        <p:sp>
          <p:nvSpPr>
            <p:cNvPr id="15" name="TextBox 14"/>
            <p:cNvSpPr txBox="1"/>
            <p:nvPr/>
          </p:nvSpPr>
          <p:spPr>
            <a:xfrm>
              <a:off x="4203700" y="4718050"/>
              <a:ext cx="4143375" cy="830997"/>
            </a:xfrm>
            <a:prstGeom prst="rect">
              <a:avLst/>
            </a:prstGeom>
            <a:noFill/>
          </p:spPr>
          <p:txBody>
            <a:bodyPr wrap="square" rtlCol="0">
              <a:spAutoFit/>
            </a:bodyPr>
            <a:lstStyle/>
            <a:p>
              <a:r>
                <a:rPr lang="en-US" dirty="0"/>
                <a:t>1,000,000 lbs.</a:t>
              </a:r>
            </a:p>
          </p:txBody>
        </p:sp>
        <p:cxnSp>
          <p:nvCxnSpPr>
            <p:cNvPr id="17" name="Elbow Connector 16"/>
            <p:cNvCxnSpPr>
              <a:endCxn id="13" idx="1"/>
            </p:cNvCxnSpPr>
            <p:nvPr/>
          </p:nvCxnSpPr>
          <p:spPr>
            <a:xfrm>
              <a:off x="3375025" y="942975"/>
              <a:ext cx="1933575" cy="1520399"/>
            </a:xfrm>
            <a:prstGeom prst="bentConnector3">
              <a:avLst>
                <a:gd name="adj1" fmla="val 50000"/>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a:endCxn id="14" idx="1"/>
            </p:cNvCxnSpPr>
            <p:nvPr/>
          </p:nvCxnSpPr>
          <p:spPr>
            <a:xfrm>
              <a:off x="3375025" y="3152775"/>
              <a:ext cx="1933575" cy="691724"/>
            </a:xfrm>
            <a:prstGeom prst="bentConnector3">
              <a:avLst>
                <a:gd name="adj1" fmla="val 50000"/>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a:endCxn id="15" idx="1"/>
            </p:cNvCxnSpPr>
            <p:nvPr/>
          </p:nvCxnSpPr>
          <p:spPr>
            <a:xfrm flipV="1">
              <a:off x="3375025" y="5133549"/>
              <a:ext cx="828675" cy="505251"/>
            </a:xfrm>
            <a:prstGeom prst="bentConnector3">
              <a:avLst>
                <a:gd name="adj1" fmla="val 50000"/>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20</a:t>
            </a:r>
            <a:endParaRPr lang="en-US" sz="2000" dirty="0">
              <a:solidFill>
                <a:srgbClr val="92D05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6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7" name="Picture 5" descr="Registered ta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29200" y="3703638"/>
            <a:ext cx="2560638" cy="1506537"/>
          </a:xfrm>
          <a:prstGeom prst="rect">
            <a:avLst/>
          </a:prstGeom>
          <a:noFill/>
        </p:spPr>
      </p:pic>
      <p:grpSp>
        <p:nvGrpSpPr>
          <p:cNvPr id="110612" name="Group 20"/>
          <p:cNvGrpSpPr>
            <a:grpSpLocks/>
          </p:cNvGrpSpPr>
          <p:nvPr/>
        </p:nvGrpSpPr>
        <p:grpSpPr bwMode="auto">
          <a:xfrm>
            <a:off x="777875" y="3978275"/>
            <a:ext cx="2533650" cy="2246313"/>
            <a:chOff x="490" y="2506"/>
            <a:chExt cx="1596" cy="1415"/>
          </a:xfrm>
        </p:grpSpPr>
        <p:sp>
          <p:nvSpPr>
            <p:cNvPr id="110605" name="AutoShape 13"/>
            <p:cNvSpPr>
              <a:spLocks noChangeArrowheads="1"/>
            </p:cNvSpPr>
            <p:nvPr/>
          </p:nvSpPr>
          <p:spPr bwMode="auto">
            <a:xfrm>
              <a:off x="979" y="2506"/>
              <a:ext cx="576" cy="403"/>
            </a:xfrm>
            <a:prstGeom prst="downArrow">
              <a:avLst>
                <a:gd name="adj1" fmla="val 50000"/>
                <a:gd name="adj2" fmla="val 25000"/>
              </a:avLst>
            </a:prstGeom>
            <a:solidFill>
              <a:srgbClr val="FFFF00"/>
            </a:solidFill>
            <a:ln w="9525">
              <a:solidFill>
                <a:srgbClr val="000000"/>
              </a:solidFill>
              <a:miter lim="800000"/>
              <a:headEnd/>
              <a:tailEnd/>
            </a:ln>
            <a:effectLst>
              <a:outerShdw dist="107763" dir="2700000" algn="ctr" rotWithShape="0">
                <a:schemeClr val="bg2">
                  <a:alpha val="50000"/>
                </a:schemeClr>
              </a:outerShdw>
            </a:effectLst>
          </p:spPr>
          <p:txBody>
            <a:bodyPr vert="eaVert" wrap="none" anchor="ctr"/>
            <a:lstStyle/>
            <a:p>
              <a:endParaRPr lang="en-US"/>
            </a:p>
          </p:txBody>
        </p:sp>
        <p:pic>
          <p:nvPicPr>
            <p:cNvPr id="110598" name="Picture 6" descr="Cert ta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 y="2966"/>
              <a:ext cx="1596" cy="955"/>
            </a:xfrm>
            <a:prstGeom prst="rect">
              <a:avLst/>
            </a:prstGeom>
            <a:noFill/>
          </p:spPr>
        </p:pic>
      </p:grpSp>
      <p:pic>
        <p:nvPicPr>
          <p:cNvPr id="110603"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563" y="228600"/>
            <a:ext cx="2454275" cy="1450975"/>
          </a:xfrm>
          <a:prstGeom prst="rect">
            <a:avLst/>
          </a:prstGeom>
          <a:noFill/>
          <a:ln w="9525">
            <a:noFill/>
            <a:miter lim="800000"/>
            <a:headEnd/>
            <a:tailEnd/>
          </a:ln>
          <a:effectLst/>
        </p:spPr>
      </p:pic>
      <p:grpSp>
        <p:nvGrpSpPr>
          <p:cNvPr id="110611" name="Group 19"/>
          <p:cNvGrpSpPr>
            <a:grpSpLocks/>
          </p:cNvGrpSpPr>
          <p:nvPr/>
        </p:nvGrpSpPr>
        <p:grpSpPr bwMode="auto">
          <a:xfrm>
            <a:off x="776288" y="1782763"/>
            <a:ext cx="2533650" cy="2155825"/>
            <a:chOff x="489" y="1123"/>
            <a:chExt cx="1596" cy="1358"/>
          </a:xfrm>
        </p:grpSpPr>
        <p:pic>
          <p:nvPicPr>
            <p:cNvPr id="110596" name="Picture 4" descr="Foundation ta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9" y="1526"/>
              <a:ext cx="1596" cy="955"/>
            </a:xfrm>
            <a:prstGeom prst="rect">
              <a:avLst/>
            </a:prstGeom>
            <a:noFill/>
          </p:spPr>
        </p:pic>
        <p:sp>
          <p:nvSpPr>
            <p:cNvPr id="110604" name="AutoShape 12"/>
            <p:cNvSpPr>
              <a:spLocks noChangeArrowheads="1"/>
            </p:cNvSpPr>
            <p:nvPr/>
          </p:nvSpPr>
          <p:spPr bwMode="auto">
            <a:xfrm>
              <a:off x="979" y="1123"/>
              <a:ext cx="576" cy="403"/>
            </a:xfrm>
            <a:prstGeom prst="downArrow">
              <a:avLst>
                <a:gd name="adj1" fmla="val 50000"/>
                <a:gd name="adj2" fmla="val 25000"/>
              </a:avLst>
            </a:prstGeom>
            <a:solidFill>
              <a:srgbClr val="FFFF00"/>
            </a:solidFill>
            <a:ln w="9525">
              <a:solidFill>
                <a:srgbClr val="000000"/>
              </a:solidFill>
              <a:miter lim="800000"/>
              <a:headEnd/>
              <a:tailEnd/>
            </a:ln>
            <a:effectLst>
              <a:outerShdw dist="107763" dir="2700000" algn="ctr" rotWithShape="0">
                <a:schemeClr val="bg2">
                  <a:alpha val="50000"/>
                </a:schemeClr>
              </a:outerShdw>
            </a:effectLst>
          </p:spPr>
          <p:txBody>
            <a:bodyPr vert="eaVert" wrap="none" anchor="ctr"/>
            <a:lstStyle/>
            <a:p>
              <a:endParaRPr lang="en-US"/>
            </a:p>
          </p:txBody>
        </p:sp>
      </p:grpSp>
      <p:sp>
        <p:nvSpPr>
          <p:cNvPr id="110608" name="Freeform 16"/>
          <p:cNvSpPr>
            <a:spLocks/>
          </p:cNvSpPr>
          <p:nvPr/>
        </p:nvSpPr>
        <p:spPr bwMode="auto">
          <a:xfrm>
            <a:off x="3475038" y="2498725"/>
            <a:ext cx="2743200" cy="1112838"/>
          </a:xfrm>
          <a:custGeom>
            <a:avLst/>
            <a:gdLst/>
            <a:ahLst/>
            <a:cxnLst>
              <a:cxn ang="0">
                <a:pos x="0" y="356"/>
              </a:cxn>
              <a:cxn ang="0">
                <a:pos x="921" y="10"/>
              </a:cxn>
              <a:cxn ang="0">
                <a:pos x="1555" y="298"/>
              </a:cxn>
              <a:cxn ang="0">
                <a:pos x="1728" y="701"/>
              </a:cxn>
            </a:cxnLst>
            <a:rect l="0" t="0" r="r" b="b"/>
            <a:pathLst>
              <a:path w="1728" h="701">
                <a:moveTo>
                  <a:pt x="0" y="356"/>
                </a:moveTo>
                <a:cubicBezTo>
                  <a:pt x="331" y="188"/>
                  <a:pt x="662" y="20"/>
                  <a:pt x="921" y="10"/>
                </a:cubicBezTo>
                <a:cubicBezTo>
                  <a:pt x="1180" y="0"/>
                  <a:pt x="1421" y="183"/>
                  <a:pt x="1555" y="298"/>
                </a:cubicBezTo>
                <a:cubicBezTo>
                  <a:pt x="1689" y="413"/>
                  <a:pt x="1708" y="557"/>
                  <a:pt x="1728" y="701"/>
                </a:cubicBezTo>
              </a:path>
            </a:pathLst>
          </a:custGeom>
          <a:noFill/>
          <a:ln w="76200" cap="flat" cmpd="sng">
            <a:solidFill>
              <a:srgbClr val="FFFF00"/>
            </a:solidFill>
            <a:prstDash val="sysDot"/>
            <a:round/>
            <a:headEnd type="none" w="med" len="med"/>
            <a:tailEnd type="triangle" w="med" len="med"/>
          </a:ln>
          <a:effectLst/>
        </p:spPr>
        <p:txBody>
          <a:bodyPr/>
          <a:lstStyle/>
          <a:p>
            <a:endParaRPr lang="en-US"/>
          </a:p>
        </p:txBody>
      </p:sp>
      <p:sp>
        <p:nvSpPr>
          <p:cNvPr id="110609" name="Freeform 17"/>
          <p:cNvSpPr>
            <a:spLocks/>
          </p:cNvSpPr>
          <p:nvPr/>
        </p:nvSpPr>
        <p:spPr bwMode="auto">
          <a:xfrm>
            <a:off x="2743200" y="4114800"/>
            <a:ext cx="3565525" cy="2087563"/>
          </a:xfrm>
          <a:custGeom>
            <a:avLst/>
            <a:gdLst/>
            <a:ahLst/>
            <a:cxnLst>
              <a:cxn ang="0">
                <a:pos x="2246" y="720"/>
              </a:cxn>
              <a:cxn ang="0">
                <a:pos x="1958" y="1238"/>
              </a:cxn>
              <a:cxn ang="0">
                <a:pos x="1152" y="1181"/>
              </a:cxn>
              <a:cxn ang="0">
                <a:pos x="864" y="547"/>
              </a:cxn>
              <a:cxn ang="0">
                <a:pos x="634" y="86"/>
              </a:cxn>
              <a:cxn ang="0">
                <a:pos x="173" y="29"/>
              </a:cxn>
              <a:cxn ang="0">
                <a:pos x="0" y="259"/>
              </a:cxn>
            </a:cxnLst>
            <a:rect l="0" t="0" r="r" b="b"/>
            <a:pathLst>
              <a:path w="2246" h="1315">
                <a:moveTo>
                  <a:pt x="2246" y="720"/>
                </a:moveTo>
                <a:cubicBezTo>
                  <a:pt x="2193" y="940"/>
                  <a:pt x="2140" y="1161"/>
                  <a:pt x="1958" y="1238"/>
                </a:cubicBezTo>
                <a:cubicBezTo>
                  <a:pt x="1776" y="1315"/>
                  <a:pt x="1334" y="1296"/>
                  <a:pt x="1152" y="1181"/>
                </a:cubicBezTo>
                <a:cubicBezTo>
                  <a:pt x="970" y="1066"/>
                  <a:pt x="950" y="730"/>
                  <a:pt x="864" y="547"/>
                </a:cubicBezTo>
                <a:cubicBezTo>
                  <a:pt x="778" y="364"/>
                  <a:pt x="749" y="172"/>
                  <a:pt x="634" y="86"/>
                </a:cubicBezTo>
                <a:cubicBezTo>
                  <a:pt x="519" y="0"/>
                  <a:pt x="279" y="0"/>
                  <a:pt x="173" y="29"/>
                </a:cubicBezTo>
                <a:cubicBezTo>
                  <a:pt x="67" y="58"/>
                  <a:pt x="33" y="158"/>
                  <a:pt x="0" y="259"/>
                </a:cubicBezTo>
              </a:path>
            </a:pathLst>
          </a:custGeom>
          <a:noFill/>
          <a:ln w="76200" cap="flat" cmpd="sng">
            <a:solidFill>
              <a:srgbClr val="FFFF00"/>
            </a:solidFill>
            <a:prstDash val="sysDot"/>
            <a:round/>
            <a:headEnd type="none" w="med" len="med"/>
            <a:tailEnd type="triangle" w="med" len="med"/>
          </a:ln>
          <a:effectLst/>
        </p:spPr>
        <p:txBody>
          <a:bodyPr/>
          <a:lstStyle/>
          <a:p>
            <a:endParaRPr lang="en-US"/>
          </a:p>
        </p:txBody>
      </p:sp>
      <p:sp>
        <p:nvSpPr>
          <p:cNvPr id="110610" name="Text Box 18"/>
          <p:cNvSpPr txBox="1">
            <a:spLocks noChangeArrowheads="1"/>
          </p:cNvSpPr>
          <p:nvPr/>
        </p:nvSpPr>
        <p:spPr bwMode="auto">
          <a:xfrm>
            <a:off x="4206244" y="-45682"/>
            <a:ext cx="4298950" cy="1250950"/>
          </a:xfrm>
          <a:prstGeom prst="rect">
            <a:avLst/>
          </a:prstGeom>
          <a:noFill/>
          <a:ln w="9525">
            <a:noFill/>
            <a:miter lim="800000"/>
            <a:headEnd/>
            <a:tailEnd/>
          </a:ln>
          <a:effectLst/>
        </p:spPr>
        <p:txBody>
          <a:bodyPr wrap="none">
            <a:spAutoFit/>
          </a:bodyPr>
          <a:lstStyle/>
          <a:p>
            <a:r>
              <a:rPr lang="en-US" sz="4000" dirty="0"/>
              <a:t>Seed increase</a:t>
            </a:r>
          </a:p>
          <a:p>
            <a:r>
              <a:rPr lang="en-US" sz="3600" dirty="0">
                <a:solidFill>
                  <a:schemeClr val="folHlink"/>
                </a:solidFill>
              </a:rPr>
              <a:t>Identity preservation</a:t>
            </a:r>
          </a:p>
        </p:txBody>
      </p:sp>
      <p:sp>
        <p:nvSpPr>
          <p:cNvPr id="13" name="TextBox 12"/>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21</a:t>
            </a:r>
            <a:endParaRPr lang="en-US" sz="2000" dirty="0">
              <a:solidFill>
                <a:srgbClr val="92D050"/>
              </a:solidFill>
            </a:endParaRPr>
          </a:p>
        </p:txBody>
      </p:sp>
      <p:sp>
        <p:nvSpPr>
          <p:cNvPr id="2" name="Rectangle 1"/>
          <p:cNvSpPr/>
          <p:nvPr/>
        </p:nvSpPr>
        <p:spPr>
          <a:xfrm>
            <a:off x="4206243" y="1131403"/>
            <a:ext cx="4846267" cy="1200329"/>
          </a:xfrm>
          <a:prstGeom prst="rect">
            <a:avLst/>
          </a:prstGeom>
          <a:solidFill>
            <a:schemeClr val="bg1"/>
          </a:solidFill>
        </p:spPr>
        <p:txBody>
          <a:bodyPr wrap="square">
            <a:spAutoFit/>
          </a:bodyPr>
          <a:lstStyle/>
          <a:p>
            <a:r>
              <a:rPr lang="en-US" sz="1200" dirty="0">
                <a:solidFill>
                  <a:srgbClr val="000000"/>
                </a:solidFill>
              </a:rPr>
              <a:t>Sometimes it may be necessary to insert an additional generation between Foundation Seed and Certified Seed, called Registered Seed.  This allows an additional seed increase step.  All of these steps of Foundation, Registered and Certified Seed are policed by the Association of Official Seed Certifying Agencies or AOSCA.  Note the color of the various tags, which is standardized nationwide.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0608"/>
                                        </p:tgtEl>
                                        <p:attrNameLst>
                                          <p:attrName>style.visibility</p:attrName>
                                        </p:attrNameLst>
                                      </p:cBhvr>
                                      <p:to>
                                        <p:strVal val="visible"/>
                                      </p:to>
                                    </p:set>
                                    <p:animEffect transition="in" filter="wipe(left)">
                                      <p:cBhvr>
                                        <p:cTn id="7" dur="1000"/>
                                        <p:tgtEl>
                                          <p:spTgt spid="110608"/>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10597"/>
                                        </p:tgtEl>
                                        <p:attrNameLst>
                                          <p:attrName>style.visibility</p:attrName>
                                        </p:attrNameLst>
                                      </p:cBhvr>
                                      <p:to>
                                        <p:strVal val="visible"/>
                                      </p:to>
                                    </p:set>
                                    <p:animEffect transition="in" filter="wipe(up)">
                                      <p:cBhvr>
                                        <p:cTn id="11" dur="1000"/>
                                        <p:tgtEl>
                                          <p:spTgt spid="110597"/>
                                        </p:tgtEl>
                                      </p:cBhvr>
                                    </p:animEffect>
                                  </p:childTnLst>
                                </p:cTn>
                              </p:par>
                            </p:childTnLst>
                          </p:cTn>
                        </p:par>
                        <p:par>
                          <p:cTn id="12" fill="hold">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110609"/>
                                        </p:tgtEl>
                                        <p:attrNameLst>
                                          <p:attrName>style.visibility</p:attrName>
                                        </p:attrNameLst>
                                      </p:cBhvr>
                                      <p:to>
                                        <p:strVal val="visible"/>
                                      </p:to>
                                    </p:set>
                                    <p:animEffect transition="in" filter="wipe(right)">
                                      <p:cBhvr>
                                        <p:cTn id="15" dur="1000"/>
                                        <p:tgtEl>
                                          <p:spTgt spid="110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8" grpId="0" animBg="1"/>
      <p:bldP spid="11060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0" y="45757"/>
            <a:ext cx="9144000" cy="708528"/>
          </a:xfrm>
          <a:prstGeom prst="rect">
            <a:avLst/>
          </a:prstGeom>
          <a:noFill/>
          <a:ln w="9525">
            <a:noFill/>
            <a:miter lim="800000"/>
            <a:headEnd/>
            <a:tailEnd/>
          </a:ln>
          <a:effectLst/>
        </p:spPr>
        <p:txBody>
          <a:bodyPr wrap="square" lIns="92075" tIns="46038" rIns="92075" bIns="46038">
            <a:spAutoFit/>
          </a:bodyPr>
          <a:lstStyle/>
          <a:p>
            <a:pPr algn="ctr" eaLnBrk="0" hangingPunct="0">
              <a:spcBef>
                <a:spcPct val="50000"/>
              </a:spcBef>
            </a:pPr>
            <a:r>
              <a:rPr kumimoji="1" lang="en-US" sz="4000" dirty="0">
                <a:solidFill>
                  <a:schemeClr val="tx2"/>
                </a:solidFill>
                <a:latin typeface="Arial Unicode MS" pitchFamily="34" charset="-128"/>
              </a:rPr>
              <a:t>Seed Production</a:t>
            </a:r>
            <a:endParaRPr lang="en-US" sz="4000" b="1" dirty="0">
              <a:solidFill>
                <a:srgbClr val="000066"/>
              </a:solidFill>
              <a:latin typeface="Arial Unicode MS" pitchFamily="34" charset="-128"/>
            </a:endParaRPr>
          </a:p>
        </p:txBody>
      </p:sp>
      <p:grpSp>
        <p:nvGrpSpPr>
          <p:cNvPr id="84995" name="Group 3"/>
          <p:cNvGrpSpPr>
            <a:grpSpLocks/>
          </p:cNvGrpSpPr>
          <p:nvPr/>
        </p:nvGrpSpPr>
        <p:grpSpPr bwMode="auto">
          <a:xfrm>
            <a:off x="1663700" y="2095500"/>
            <a:ext cx="6715125" cy="4325938"/>
            <a:chOff x="664" y="744"/>
            <a:chExt cx="4230" cy="2725"/>
          </a:xfrm>
        </p:grpSpPr>
        <p:sp>
          <p:nvSpPr>
            <p:cNvPr id="84996" name="Freeform 4"/>
            <p:cNvSpPr>
              <a:spLocks/>
            </p:cNvSpPr>
            <p:nvPr/>
          </p:nvSpPr>
          <p:spPr bwMode="auto">
            <a:xfrm>
              <a:off x="664" y="1497"/>
              <a:ext cx="670" cy="1174"/>
            </a:xfrm>
            <a:custGeom>
              <a:avLst/>
              <a:gdLst/>
              <a:ahLst/>
              <a:cxnLst>
                <a:cxn ang="0">
                  <a:pos x="62" y="0"/>
                </a:cxn>
                <a:cxn ang="0">
                  <a:pos x="361" y="82"/>
                </a:cxn>
                <a:cxn ang="0">
                  <a:pos x="302" y="403"/>
                </a:cxn>
                <a:cxn ang="0">
                  <a:pos x="660" y="921"/>
                </a:cxn>
                <a:cxn ang="0">
                  <a:pos x="658" y="974"/>
                </a:cxn>
                <a:cxn ang="0">
                  <a:pos x="669" y="1012"/>
                </a:cxn>
                <a:cxn ang="0">
                  <a:pos x="648" y="1034"/>
                </a:cxn>
                <a:cxn ang="0">
                  <a:pos x="633" y="1081"/>
                </a:cxn>
                <a:cxn ang="0">
                  <a:pos x="613" y="1124"/>
                </a:cxn>
                <a:cxn ang="0">
                  <a:pos x="635" y="1143"/>
                </a:cxn>
                <a:cxn ang="0">
                  <a:pos x="613" y="1173"/>
                </a:cxn>
                <a:cxn ang="0">
                  <a:pos x="408" y="1161"/>
                </a:cxn>
                <a:cxn ang="0">
                  <a:pos x="395" y="1108"/>
                </a:cxn>
                <a:cxn ang="0">
                  <a:pos x="373" y="1049"/>
                </a:cxn>
                <a:cxn ang="0">
                  <a:pos x="339" y="1012"/>
                </a:cxn>
                <a:cxn ang="0">
                  <a:pos x="314" y="1009"/>
                </a:cxn>
                <a:cxn ang="0">
                  <a:pos x="311" y="994"/>
                </a:cxn>
                <a:cxn ang="0">
                  <a:pos x="286" y="968"/>
                </a:cxn>
                <a:cxn ang="0">
                  <a:pos x="243" y="956"/>
                </a:cxn>
                <a:cxn ang="0">
                  <a:pos x="224" y="921"/>
                </a:cxn>
                <a:cxn ang="0">
                  <a:pos x="192" y="912"/>
                </a:cxn>
                <a:cxn ang="0">
                  <a:pos x="149" y="875"/>
                </a:cxn>
                <a:cxn ang="0">
                  <a:pos x="168" y="826"/>
                </a:cxn>
                <a:cxn ang="0">
                  <a:pos x="103" y="637"/>
                </a:cxn>
                <a:cxn ang="0">
                  <a:pos x="115" y="637"/>
                </a:cxn>
                <a:cxn ang="0">
                  <a:pos x="115" y="609"/>
                </a:cxn>
                <a:cxn ang="0">
                  <a:pos x="93" y="602"/>
                </a:cxn>
                <a:cxn ang="0">
                  <a:pos x="68" y="509"/>
                </a:cxn>
                <a:cxn ang="0">
                  <a:pos x="80" y="502"/>
                </a:cxn>
                <a:cxn ang="0">
                  <a:pos x="103" y="521"/>
                </a:cxn>
                <a:cxn ang="0">
                  <a:pos x="89" y="487"/>
                </a:cxn>
                <a:cxn ang="0">
                  <a:pos x="140" y="475"/>
                </a:cxn>
                <a:cxn ang="0">
                  <a:pos x="124" y="455"/>
                </a:cxn>
                <a:cxn ang="0">
                  <a:pos x="93" y="462"/>
                </a:cxn>
                <a:cxn ang="0">
                  <a:pos x="77" y="477"/>
                </a:cxn>
                <a:cxn ang="0">
                  <a:pos x="36" y="421"/>
                </a:cxn>
                <a:cxn ang="0">
                  <a:pos x="21" y="382"/>
                </a:cxn>
                <a:cxn ang="0">
                  <a:pos x="15" y="340"/>
                </a:cxn>
                <a:cxn ang="0">
                  <a:pos x="15" y="257"/>
                </a:cxn>
                <a:cxn ang="0">
                  <a:pos x="7" y="236"/>
                </a:cxn>
                <a:cxn ang="0">
                  <a:pos x="0" y="188"/>
                </a:cxn>
                <a:cxn ang="0">
                  <a:pos x="7" y="155"/>
                </a:cxn>
                <a:cxn ang="0">
                  <a:pos x="19" y="124"/>
                </a:cxn>
                <a:cxn ang="0">
                  <a:pos x="34" y="102"/>
                </a:cxn>
                <a:cxn ang="0">
                  <a:pos x="31" y="70"/>
                </a:cxn>
                <a:cxn ang="0">
                  <a:pos x="56" y="54"/>
                </a:cxn>
                <a:cxn ang="0">
                  <a:pos x="62" y="0"/>
                </a:cxn>
              </a:cxnLst>
              <a:rect l="0" t="0" r="r" b="b"/>
              <a:pathLst>
                <a:path w="670" h="1174">
                  <a:moveTo>
                    <a:pt x="62" y="0"/>
                  </a:moveTo>
                  <a:lnTo>
                    <a:pt x="361" y="82"/>
                  </a:lnTo>
                  <a:lnTo>
                    <a:pt x="302" y="403"/>
                  </a:lnTo>
                  <a:lnTo>
                    <a:pt x="660" y="921"/>
                  </a:lnTo>
                  <a:lnTo>
                    <a:pt x="658" y="974"/>
                  </a:lnTo>
                  <a:lnTo>
                    <a:pt x="669" y="1012"/>
                  </a:lnTo>
                  <a:lnTo>
                    <a:pt x="648" y="1034"/>
                  </a:lnTo>
                  <a:lnTo>
                    <a:pt x="633" y="1081"/>
                  </a:lnTo>
                  <a:lnTo>
                    <a:pt x="613" y="1124"/>
                  </a:lnTo>
                  <a:lnTo>
                    <a:pt x="635" y="1143"/>
                  </a:lnTo>
                  <a:lnTo>
                    <a:pt x="613" y="1173"/>
                  </a:lnTo>
                  <a:lnTo>
                    <a:pt x="408" y="1161"/>
                  </a:lnTo>
                  <a:lnTo>
                    <a:pt x="395" y="1108"/>
                  </a:lnTo>
                  <a:lnTo>
                    <a:pt x="373" y="1049"/>
                  </a:lnTo>
                  <a:lnTo>
                    <a:pt x="339" y="1012"/>
                  </a:lnTo>
                  <a:lnTo>
                    <a:pt x="314" y="1009"/>
                  </a:lnTo>
                  <a:lnTo>
                    <a:pt x="311" y="994"/>
                  </a:lnTo>
                  <a:lnTo>
                    <a:pt x="286" y="968"/>
                  </a:lnTo>
                  <a:lnTo>
                    <a:pt x="243" y="956"/>
                  </a:lnTo>
                  <a:lnTo>
                    <a:pt x="224" y="921"/>
                  </a:lnTo>
                  <a:lnTo>
                    <a:pt x="192" y="912"/>
                  </a:lnTo>
                  <a:lnTo>
                    <a:pt x="149" y="875"/>
                  </a:lnTo>
                  <a:lnTo>
                    <a:pt x="168" y="826"/>
                  </a:lnTo>
                  <a:lnTo>
                    <a:pt x="103" y="637"/>
                  </a:lnTo>
                  <a:lnTo>
                    <a:pt x="115" y="637"/>
                  </a:lnTo>
                  <a:lnTo>
                    <a:pt x="115" y="609"/>
                  </a:lnTo>
                  <a:lnTo>
                    <a:pt x="93" y="602"/>
                  </a:lnTo>
                  <a:lnTo>
                    <a:pt x="68" y="509"/>
                  </a:lnTo>
                  <a:lnTo>
                    <a:pt x="80" y="502"/>
                  </a:lnTo>
                  <a:lnTo>
                    <a:pt x="103" y="521"/>
                  </a:lnTo>
                  <a:lnTo>
                    <a:pt x="89" y="487"/>
                  </a:lnTo>
                  <a:lnTo>
                    <a:pt x="140" y="475"/>
                  </a:lnTo>
                  <a:lnTo>
                    <a:pt x="124" y="455"/>
                  </a:lnTo>
                  <a:lnTo>
                    <a:pt x="93" y="462"/>
                  </a:lnTo>
                  <a:lnTo>
                    <a:pt x="77" y="477"/>
                  </a:lnTo>
                  <a:lnTo>
                    <a:pt x="36" y="421"/>
                  </a:lnTo>
                  <a:lnTo>
                    <a:pt x="21" y="382"/>
                  </a:lnTo>
                  <a:lnTo>
                    <a:pt x="15" y="340"/>
                  </a:lnTo>
                  <a:lnTo>
                    <a:pt x="15" y="257"/>
                  </a:lnTo>
                  <a:lnTo>
                    <a:pt x="7" y="236"/>
                  </a:lnTo>
                  <a:lnTo>
                    <a:pt x="0" y="188"/>
                  </a:lnTo>
                  <a:lnTo>
                    <a:pt x="7" y="155"/>
                  </a:lnTo>
                  <a:lnTo>
                    <a:pt x="19" y="124"/>
                  </a:lnTo>
                  <a:lnTo>
                    <a:pt x="34" y="102"/>
                  </a:lnTo>
                  <a:lnTo>
                    <a:pt x="31" y="70"/>
                  </a:lnTo>
                  <a:lnTo>
                    <a:pt x="56" y="54"/>
                  </a:lnTo>
                  <a:lnTo>
                    <a:pt x="62" y="0"/>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4997" name="Freeform 5"/>
            <p:cNvSpPr>
              <a:spLocks/>
            </p:cNvSpPr>
            <p:nvPr/>
          </p:nvSpPr>
          <p:spPr bwMode="auto">
            <a:xfrm>
              <a:off x="966" y="1579"/>
              <a:ext cx="513" cy="840"/>
            </a:xfrm>
            <a:custGeom>
              <a:avLst/>
              <a:gdLst/>
              <a:ahLst/>
              <a:cxnLst>
                <a:cxn ang="0">
                  <a:pos x="59" y="0"/>
                </a:cxn>
                <a:cxn ang="0">
                  <a:pos x="0" y="321"/>
                </a:cxn>
                <a:cxn ang="0">
                  <a:pos x="358" y="839"/>
                </a:cxn>
                <a:cxn ang="0">
                  <a:pos x="358" y="733"/>
                </a:cxn>
                <a:cxn ang="0">
                  <a:pos x="371" y="716"/>
                </a:cxn>
                <a:cxn ang="0">
                  <a:pos x="386" y="716"/>
                </a:cxn>
                <a:cxn ang="0">
                  <a:pos x="398" y="733"/>
                </a:cxn>
                <a:cxn ang="0">
                  <a:pos x="420" y="722"/>
                </a:cxn>
                <a:cxn ang="0">
                  <a:pos x="431" y="641"/>
                </a:cxn>
                <a:cxn ang="0">
                  <a:pos x="512" y="97"/>
                </a:cxn>
                <a:cxn ang="0">
                  <a:pos x="284" y="51"/>
                </a:cxn>
                <a:cxn ang="0">
                  <a:pos x="59" y="0"/>
                </a:cxn>
              </a:cxnLst>
              <a:rect l="0" t="0" r="r" b="b"/>
              <a:pathLst>
                <a:path w="513" h="840">
                  <a:moveTo>
                    <a:pt x="59" y="0"/>
                  </a:moveTo>
                  <a:lnTo>
                    <a:pt x="0" y="321"/>
                  </a:lnTo>
                  <a:lnTo>
                    <a:pt x="358" y="839"/>
                  </a:lnTo>
                  <a:lnTo>
                    <a:pt x="358" y="733"/>
                  </a:lnTo>
                  <a:lnTo>
                    <a:pt x="371" y="716"/>
                  </a:lnTo>
                  <a:lnTo>
                    <a:pt x="386" y="716"/>
                  </a:lnTo>
                  <a:lnTo>
                    <a:pt x="398" y="733"/>
                  </a:lnTo>
                  <a:lnTo>
                    <a:pt x="420" y="722"/>
                  </a:lnTo>
                  <a:lnTo>
                    <a:pt x="431" y="641"/>
                  </a:lnTo>
                  <a:lnTo>
                    <a:pt x="512" y="97"/>
                  </a:lnTo>
                  <a:lnTo>
                    <a:pt x="284" y="51"/>
                  </a:lnTo>
                  <a:lnTo>
                    <a:pt x="59" y="0"/>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4998" name="Freeform 6"/>
            <p:cNvSpPr>
              <a:spLocks/>
            </p:cNvSpPr>
            <p:nvPr/>
          </p:nvSpPr>
          <p:spPr bwMode="auto">
            <a:xfrm>
              <a:off x="1397" y="1676"/>
              <a:ext cx="448" cy="591"/>
            </a:xfrm>
            <a:custGeom>
              <a:avLst/>
              <a:gdLst/>
              <a:ahLst/>
              <a:cxnLst>
                <a:cxn ang="0">
                  <a:pos x="81" y="0"/>
                </a:cxn>
                <a:cxn ang="0">
                  <a:pos x="0" y="544"/>
                </a:cxn>
                <a:cxn ang="0">
                  <a:pos x="411" y="590"/>
                </a:cxn>
                <a:cxn ang="0">
                  <a:pos x="447" y="151"/>
                </a:cxn>
                <a:cxn ang="0">
                  <a:pos x="298" y="136"/>
                </a:cxn>
                <a:cxn ang="0">
                  <a:pos x="308" y="39"/>
                </a:cxn>
                <a:cxn ang="0">
                  <a:pos x="81" y="0"/>
                </a:cxn>
              </a:cxnLst>
              <a:rect l="0" t="0" r="r" b="b"/>
              <a:pathLst>
                <a:path w="448" h="591">
                  <a:moveTo>
                    <a:pt x="81" y="0"/>
                  </a:moveTo>
                  <a:lnTo>
                    <a:pt x="0" y="544"/>
                  </a:lnTo>
                  <a:lnTo>
                    <a:pt x="411" y="590"/>
                  </a:lnTo>
                  <a:lnTo>
                    <a:pt x="447" y="151"/>
                  </a:lnTo>
                  <a:lnTo>
                    <a:pt x="298" y="136"/>
                  </a:lnTo>
                  <a:lnTo>
                    <a:pt x="308" y="39"/>
                  </a:lnTo>
                  <a:lnTo>
                    <a:pt x="81" y="0"/>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4999" name="Freeform 7"/>
            <p:cNvSpPr>
              <a:spLocks/>
            </p:cNvSpPr>
            <p:nvPr/>
          </p:nvSpPr>
          <p:spPr bwMode="auto">
            <a:xfrm>
              <a:off x="1808" y="1827"/>
              <a:ext cx="579" cy="470"/>
            </a:xfrm>
            <a:custGeom>
              <a:avLst/>
              <a:gdLst/>
              <a:ahLst/>
              <a:cxnLst>
                <a:cxn ang="0">
                  <a:pos x="0" y="439"/>
                </a:cxn>
                <a:cxn ang="0">
                  <a:pos x="498" y="469"/>
                </a:cxn>
                <a:cxn ang="0">
                  <a:pos x="578" y="467"/>
                </a:cxn>
                <a:cxn ang="0">
                  <a:pos x="578" y="147"/>
                </a:cxn>
                <a:cxn ang="0">
                  <a:pos x="578" y="31"/>
                </a:cxn>
                <a:cxn ang="0">
                  <a:pos x="437" y="28"/>
                </a:cxn>
                <a:cxn ang="0">
                  <a:pos x="36" y="0"/>
                </a:cxn>
                <a:cxn ang="0">
                  <a:pos x="0" y="439"/>
                </a:cxn>
              </a:cxnLst>
              <a:rect l="0" t="0" r="r" b="b"/>
              <a:pathLst>
                <a:path w="579" h="470">
                  <a:moveTo>
                    <a:pt x="0" y="439"/>
                  </a:moveTo>
                  <a:lnTo>
                    <a:pt x="498" y="469"/>
                  </a:lnTo>
                  <a:lnTo>
                    <a:pt x="578" y="467"/>
                  </a:lnTo>
                  <a:lnTo>
                    <a:pt x="578" y="147"/>
                  </a:lnTo>
                  <a:lnTo>
                    <a:pt x="578" y="31"/>
                  </a:lnTo>
                  <a:lnTo>
                    <a:pt x="437" y="28"/>
                  </a:lnTo>
                  <a:lnTo>
                    <a:pt x="36" y="0"/>
                  </a:lnTo>
                  <a:lnTo>
                    <a:pt x="0" y="439"/>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00" name="Freeform 8"/>
            <p:cNvSpPr>
              <a:spLocks/>
            </p:cNvSpPr>
            <p:nvPr/>
          </p:nvSpPr>
          <p:spPr bwMode="auto">
            <a:xfrm>
              <a:off x="2306" y="2271"/>
              <a:ext cx="717" cy="356"/>
            </a:xfrm>
            <a:custGeom>
              <a:avLst/>
              <a:gdLst/>
              <a:ahLst/>
              <a:cxnLst>
                <a:cxn ang="0">
                  <a:pos x="80" y="23"/>
                </a:cxn>
                <a:cxn ang="0">
                  <a:pos x="0" y="25"/>
                </a:cxn>
                <a:cxn ang="0">
                  <a:pos x="0" y="68"/>
                </a:cxn>
                <a:cxn ang="0">
                  <a:pos x="252" y="77"/>
                </a:cxn>
                <a:cxn ang="0">
                  <a:pos x="256" y="293"/>
                </a:cxn>
                <a:cxn ang="0">
                  <a:pos x="274" y="304"/>
                </a:cxn>
                <a:cxn ang="0">
                  <a:pos x="296" y="298"/>
                </a:cxn>
                <a:cxn ang="0">
                  <a:pos x="319" y="314"/>
                </a:cxn>
                <a:cxn ang="0">
                  <a:pos x="399" y="332"/>
                </a:cxn>
                <a:cxn ang="0">
                  <a:pos x="424" y="323"/>
                </a:cxn>
                <a:cxn ang="0">
                  <a:pos x="463" y="347"/>
                </a:cxn>
                <a:cxn ang="0">
                  <a:pos x="498" y="340"/>
                </a:cxn>
                <a:cxn ang="0">
                  <a:pos x="526" y="352"/>
                </a:cxn>
                <a:cxn ang="0">
                  <a:pos x="554" y="340"/>
                </a:cxn>
                <a:cxn ang="0">
                  <a:pos x="571" y="355"/>
                </a:cxn>
                <a:cxn ang="0">
                  <a:pos x="599" y="338"/>
                </a:cxn>
                <a:cxn ang="0">
                  <a:pos x="680" y="334"/>
                </a:cxn>
                <a:cxn ang="0">
                  <a:pos x="691" y="350"/>
                </a:cxn>
                <a:cxn ang="0">
                  <a:pos x="715" y="354"/>
                </a:cxn>
                <a:cxn ang="0">
                  <a:pos x="716" y="169"/>
                </a:cxn>
                <a:cxn ang="0">
                  <a:pos x="699" y="53"/>
                </a:cxn>
                <a:cxn ang="0">
                  <a:pos x="691" y="0"/>
                </a:cxn>
                <a:cxn ang="0">
                  <a:pos x="491" y="19"/>
                </a:cxn>
                <a:cxn ang="0">
                  <a:pos x="80" y="23"/>
                </a:cxn>
              </a:cxnLst>
              <a:rect l="0" t="0" r="r" b="b"/>
              <a:pathLst>
                <a:path w="717" h="356">
                  <a:moveTo>
                    <a:pt x="80" y="23"/>
                  </a:moveTo>
                  <a:lnTo>
                    <a:pt x="0" y="25"/>
                  </a:lnTo>
                  <a:lnTo>
                    <a:pt x="0" y="68"/>
                  </a:lnTo>
                  <a:lnTo>
                    <a:pt x="252" y="77"/>
                  </a:lnTo>
                  <a:lnTo>
                    <a:pt x="256" y="293"/>
                  </a:lnTo>
                  <a:lnTo>
                    <a:pt x="274" y="304"/>
                  </a:lnTo>
                  <a:lnTo>
                    <a:pt x="296" y="298"/>
                  </a:lnTo>
                  <a:lnTo>
                    <a:pt x="319" y="314"/>
                  </a:lnTo>
                  <a:lnTo>
                    <a:pt x="399" y="332"/>
                  </a:lnTo>
                  <a:lnTo>
                    <a:pt x="424" y="323"/>
                  </a:lnTo>
                  <a:lnTo>
                    <a:pt x="463" y="347"/>
                  </a:lnTo>
                  <a:lnTo>
                    <a:pt x="498" y="340"/>
                  </a:lnTo>
                  <a:lnTo>
                    <a:pt x="526" y="352"/>
                  </a:lnTo>
                  <a:lnTo>
                    <a:pt x="554" y="340"/>
                  </a:lnTo>
                  <a:lnTo>
                    <a:pt x="571" y="355"/>
                  </a:lnTo>
                  <a:lnTo>
                    <a:pt x="599" y="338"/>
                  </a:lnTo>
                  <a:lnTo>
                    <a:pt x="680" y="334"/>
                  </a:lnTo>
                  <a:lnTo>
                    <a:pt x="691" y="350"/>
                  </a:lnTo>
                  <a:lnTo>
                    <a:pt x="715" y="354"/>
                  </a:lnTo>
                  <a:lnTo>
                    <a:pt x="716" y="169"/>
                  </a:lnTo>
                  <a:lnTo>
                    <a:pt x="699" y="53"/>
                  </a:lnTo>
                  <a:lnTo>
                    <a:pt x="691" y="0"/>
                  </a:lnTo>
                  <a:lnTo>
                    <a:pt x="491" y="19"/>
                  </a:lnTo>
                  <a:lnTo>
                    <a:pt x="80" y="23"/>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01" name="Freeform 9"/>
            <p:cNvSpPr>
              <a:spLocks/>
            </p:cNvSpPr>
            <p:nvPr/>
          </p:nvSpPr>
          <p:spPr bwMode="auto">
            <a:xfrm>
              <a:off x="876" y="786"/>
              <a:ext cx="538" cy="430"/>
            </a:xfrm>
            <a:custGeom>
              <a:avLst/>
              <a:gdLst/>
              <a:ahLst/>
              <a:cxnLst>
                <a:cxn ang="0">
                  <a:pos x="163" y="0"/>
                </a:cxn>
                <a:cxn ang="0">
                  <a:pos x="349" y="54"/>
                </a:cxn>
                <a:cxn ang="0">
                  <a:pos x="537" y="103"/>
                </a:cxn>
                <a:cxn ang="0">
                  <a:pos x="476" y="369"/>
                </a:cxn>
                <a:cxn ang="0">
                  <a:pos x="483" y="394"/>
                </a:cxn>
                <a:cxn ang="0">
                  <a:pos x="473" y="429"/>
                </a:cxn>
                <a:cxn ang="0">
                  <a:pos x="357" y="392"/>
                </a:cxn>
                <a:cxn ang="0">
                  <a:pos x="344" y="398"/>
                </a:cxn>
                <a:cxn ang="0">
                  <a:pos x="167" y="380"/>
                </a:cxn>
                <a:cxn ang="0">
                  <a:pos x="148" y="366"/>
                </a:cxn>
                <a:cxn ang="0">
                  <a:pos x="81" y="360"/>
                </a:cxn>
                <a:cxn ang="0">
                  <a:pos x="64" y="334"/>
                </a:cxn>
                <a:cxn ang="0">
                  <a:pos x="59" y="298"/>
                </a:cxn>
                <a:cxn ang="0">
                  <a:pos x="15" y="278"/>
                </a:cxn>
                <a:cxn ang="0">
                  <a:pos x="0" y="255"/>
                </a:cxn>
                <a:cxn ang="0">
                  <a:pos x="0" y="218"/>
                </a:cxn>
                <a:cxn ang="0">
                  <a:pos x="12" y="209"/>
                </a:cxn>
                <a:cxn ang="0">
                  <a:pos x="4" y="185"/>
                </a:cxn>
                <a:cxn ang="0">
                  <a:pos x="22" y="185"/>
                </a:cxn>
                <a:cxn ang="0">
                  <a:pos x="7" y="160"/>
                </a:cxn>
                <a:cxn ang="0">
                  <a:pos x="4" y="73"/>
                </a:cxn>
                <a:cxn ang="0">
                  <a:pos x="16" y="30"/>
                </a:cxn>
                <a:cxn ang="0">
                  <a:pos x="76" y="72"/>
                </a:cxn>
                <a:cxn ang="0">
                  <a:pos x="117" y="90"/>
                </a:cxn>
                <a:cxn ang="0">
                  <a:pos x="135" y="111"/>
                </a:cxn>
                <a:cxn ang="0">
                  <a:pos x="122" y="130"/>
                </a:cxn>
                <a:cxn ang="0">
                  <a:pos x="102" y="147"/>
                </a:cxn>
                <a:cxn ang="0">
                  <a:pos x="132" y="147"/>
                </a:cxn>
                <a:cxn ang="0">
                  <a:pos x="125" y="174"/>
                </a:cxn>
                <a:cxn ang="0">
                  <a:pos x="94" y="178"/>
                </a:cxn>
                <a:cxn ang="0">
                  <a:pos x="91" y="192"/>
                </a:cxn>
                <a:cxn ang="0">
                  <a:pos x="132" y="178"/>
                </a:cxn>
                <a:cxn ang="0">
                  <a:pos x="148" y="145"/>
                </a:cxn>
                <a:cxn ang="0">
                  <a:pos x="173" y="106"/>
                </a:cxn>
                <a:cxn ang="0">
                  <a:pos x="181" y="49"/>
                </a:cxn>
                <a:cxn ang="0">
                  <a:pos x="163" y="0"/>
                </a:cxn>
              </a:cxnLst>
              <a:rect l="0" t="0" r="r" b="b"/>
              <a:pathLst>
                <a:path w="538" h="430">
                  <a:moveTo>
                    <a:pt x="163" y="0"/>
                  </a:moveTo>
                  <a:lnTo>
                    <a:pt x="349" y="54"/>
                  </a:lnTo>
                  <a:lnTo>
                    <a:pt x="537" y="103"/>
                  </a:lnTo>
                  <a:lnTo>
                    <a:pt x="476" y="369"/>
                  </a:lnTo>
                  <a:lnTo>
                    <a:pt x="483" y="394"/>
                  </a:lnTo>
                  <a:lnTo>
                    <a:pt x="473" y="429"/>
                  </a:lnTo>
                  <a:lnTo>
                    <a:pt x="357" y="392"/>
                  </a:lnTo>
                  <a:lnTo>
                    <a:pt x="344" y="398"/>
                  </a:lnTo>
                  <a:lnTo>
                    <a:pt x="167" y="380"/>
                  </a:lnTo>
                  <a:lnTo>
                    <a:pt x="148" y="366"/>
                  </a:lnTo>
                  <a:lnTo>
                    <a:pt x="81" y="360"/>
                  </a:lnTo>
                  <a:lnTo>
                    <a:pt x="64" y="334"/>
                  </a:lnTo>
                  <a:lnTo>
                    <a:pt x="59" y="298"/>
                  </a:lnTo>
                  <a:lnTo>
                    <a:pt x="15" y="278"/>
                  </a:lnTo>
                  <a:lnTo>
                    <a:pt x="0" y="255"/>
                  </a:lnTo>
                  <a:lnTo>
                    <a:pt x="0" y="218"/>
                  </a:lnTo>
                  <a:lnTo>
                    <a:pt x="12" y="209"/>
                  </a:lnTo>
                  <a:lnTo>
                    <a:pt x="4" y="185"/>
                  </a:lnTo>
                  <a:lnTo>
                    <a:pt x="22" y="185"/>
                  </a:lnTo>
                  <a:lnTo>
                    <a:pt x="7" y="160"/>
                  </a:lnTo>
                  <a:lnTo>
                    <a:pt x="4" y="73"/>
                  </a:lnTo>
                  <a:lnTo>
                    <a:pt x="16" y="30"/>
                  </a:lnTo>
                  <a:lnTo>
                    <a:pt x="76" y="72"/>
                  </a:lnTo>
                  <a:lnTo>
                    <a:pt x="117" y="90"/>
                  </a:lnTo>
                  <a:lnTo>
                    <a:pt x="135" y="111"/>
                  </a:lnTo>
                  <a:lnTo>
                    <a:pt x="122" y="130"/>
                  </a:lnTo>
                  <a:lnTo>
                    <a:pt x="102" y="147"/>
                  </a:lnTo>
                  <a:lnTo>
                    <a:pt x="132" y="147"/>
                  </a:lnTo>
                  <a:lnTo>
                    <a:pt x="125" y="174"/>
                  </a:lnTo>
                  <a:lnTo>
                    <a:pt x="94" y="178"/>
                  </a:lnTo>
                  <a:lnTo>
                    <a:pt x="91" y="192"/>
                  </a:lnTo>
                  <a:lnTo>
                    <a:pt x="132" y="178"/>
                  </a:lnTo>
                  <a:lnTo>
                    <a:pt x="148" y="145"/>
                  </a:lnTo>
                  <a:lnTo>
                    <a:pt x="173" y="106"/>
                  </a:lnTo>
                  <a:lnTo>
                    <a:pt x="181" y="49"/>
                  </a:lnTo>
                  <a:lnTo>
                    <a:pt x="163" y="0"/>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02" name="Freeform 10"/>
            <p:cNvSpPr>
              <a:spLocks/>
            </p:cNvSpPr>
            <p:nvPr/>
          </p:nvSpPr>
          <p:spPr bwMode="auto">
            <a:xfrm>
              <a:off x="727" y="1059"/>
              <a:ext cx="630" cy="572"/>
            </a:xfrm>
            <a:custGeom>
              <a:avLst/>
              <a:gdLst/>
              <a:ahLst/>
              <a:cxnLst>
                <a:cxn ang="0">
                  <a:pos x="622" y="156"/>
                </a:cxn>
                <a:cxn ang="0">
                  <a:pos x="629" y="186"/>
                </a:cxn>
                <a:cxn ang="0">
                  <a:pos x="624" y="215"/>
                </a:cxn>
                <a:cxn ang="0">
                  <a:pos x="597" y="260"/>
                </a:cxn>
                <a:cxn ang="0">
                  <a:pos x="568" y="308"/>
                </a:cxn>
                <a:cxn ang="0">
                  <a:pos x="568" y="330"/>
                </a:cxn>
                <a:cxn ang="0">
                  <a:pos x="586" y="353"/>
                </a:cxn>
                <a:cxn ang="0">
                  <a:pos x="550" y="432"/>
                </a:cxn>
                <a:cxn ang="0">
                  <a:pos x="523" y="571"/>
                </a:cxn>
                <a:cxn ang="0">
                  <a:pos x="298" y="520"/>
                </a:cxn>
                <a:cxn ang="0">
                  <a:pos x="0" y="438"/>
                </a:cxn>
                <a:cxn ang="0">
                  <a:pos x="0" y="330"/>
                </a:cxn>
                <a:cxn ang="0">
                  <a:pos x="23" y="281"/>
                </a:cxn>
                <a:cxn ang="0">
                  <a:pos x="62" y="234"/>
                </a:cxn>
                <a:cxn ang="0">
                  <a:pos x="65" y="202"/>
                </a:cxn>
                <a:cxn ang="0">
                  <a:pos x="145" y="0"/>
                </a:cxn>
                <a:cxn ang="0">
                  <a:pos x="164" y="5"/>
                </a:cxn>
                <a:cxn ang="0">
                  <a:pos x="208" y="25"/>
                </a:cxn>
                <a:cxn ang="0">
                  <a:pos x="213" y="61"/>
                </a:cxn>
                <a:cxn ang="0">
                  <a:pos x="230" y="87"/>
                </a:cxn>
                <a:cxn ang="0">
                  <a:pos x="297" y="93"/>
                </a:cxn>
                <a:cxn ang="0">
                  <a:pos x="316" y="107"/>
                </a:cxn>
                <a:cxn ang="0">
                  <a:pos x="493" y="125"/>
                </a:cxn>
                <a:cxn ang="0">
                  <a:pos x="506" y="119"/>
                </a:cxn>
                <a:cxn ang="0">
                  <a:pos x="622" y="156"/>
                </a:cxn>
              </a:cxnLst>
              <a:rect l="0" t="0" r="r" b="b"/>
              <a:pathLst>
                <a:path w="630" h="572">
                  <a:moveTo>
                    <a:pt x="622" y="156"/>
                  </a:moveTo>
                  <a:lnTo>
                    <a:pt x="629" y="186"/>
                  </a:lnTo>
                  <a:lnTo>
                    <a:pt x="624" y="215"/>
                  </a:lnTo>
                  <a:lnTo>
                    <a:pt x="597" y="260"/>
                  </a:lnTo>
                  <a:lnTo>
                    <a:pt x="568" y="308"/>
                  </a:lnTo>
                  <a:lnTo>
                    <a:pt x="568" y="330"/>
                  </a:lnTo>
                  <a:lnTo>
                    <a:pt x="586" y="353"/>
                  </a:lnTo>
                  <a:lnTo>
                    <a:pt x="550" y="432"/>
                  </a:lnTo>
                  <a:lnTo>
                    <a:pt x="523" y="571"/>
                  </a:lnTo>
                  <a:lnTo>
                    <a:pt x="298" y="520"/>
                  </a:lnTo>
                  <a:lnTo>
                    <a:pt x="0" y="438"/>
                  </a:lnTo>
                  <a:lnTo>
                    <a:pt x="0" y="330"/>
                  </a:lnTo>
                  <a:lnTo>
                    <a:pt x="23" y="281"/>
                  </a:lnTo>
                  <a:lnTo>
                    <a:pt x="62" y="234"/>
                  </a:lnTo>
                  <a:lnTo>
                    <a:pt x="65" y="202"/>
                  </a:lnTo>
                  <a:lnTo>
                    <a:pt x="145" y="0"/>
                  </a:lnTo>
                  <a:lnTo>
                    <a:pt x="164" y="5"/>
                  </a:lnTo>
                  <a:lnTo>
                    <a:pt x="208" y="25"/>
                  </a:lnTo>
                  <a:lnTo>
                    <a:pt x="213" y="61"/>
                  </a:lnTo>
                  <a:lnTo>
                    <a:pt x="230" y="87"/>
                  </a:lnTo>
                  <a:lnTo>
                    <a:pt x="297" y="93"/>
                  </a:lnTo>
                  <a:lnTo>
                    <a:pt x="316" y="107"/>
                  </a:lnTo>
                  <a:lnTo>
                    <a:pt x="493" y="125"/>
                  </a:lnTo>
                  <a:lnTo>
                    <a:pt x="506" y="119"/>
                  </a:lnTo>
                  <a:lnTo>
                    <a:pt x="622" y="156"/>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03" name="Freeform 11"/>
            <p:cNvSpPr>
              <a:spLocks/>
            </p:cNvSpPr>
            <p:nvPr/>
          </p:nvSpPr>
          <p:spPr bwMode="auto">
            <a:xfrm>
              <a:off x="1250" y="889"/>
              <a:ext cx="492" cy="827"/>
            </a:xfrm>
            <a:custGeom>
              <a:avLst/>
              <a:gdLst/>
              <a:ahLst/>
              <a:cxnLst>
                <a:cxn ang="0">
                  <a:pos x="0" y="741"/>
                </a:cxn>
                <a:cxn ang="0">
                  <a:pos x="228" y="787"/>
                </a:cxn>
                <a:cxn ang="0">
                  <a:pos x="455" y="826"/>
                </a:cxn>
                <a:cxn ang="0">
                  <a:pos x="491" y="548"/>
                </a:cxn>
                <a:cxn ang="0">
                  <a:pos x="465" y="523"/>
                </a:cxn>
                <a:cxn ang="0">
                  <a:pos x="431" y="533"/>
                </a:cxn>
                <a:cxn ang="0">
                  <a:pos x="367" y="512"/>
                </a:cxn>
                <a:cxn ang="0">
                  <a:pos x="337" y="512"/>
                </a:cxn>
                <a:cxn ang="0">
                  <a:pos x="324" y="483"/>
                </a:cxn>
                <a:cxn ang="0">
                  <a:pos x="306" y="406"/>
                </a:cxn>
                <a:cxn ang="0">
                  <a:pos x="273" y="404"/>
                </a:cxn>
                <a:cxn ang="0">
                  <a:pos x="268" y="377"/>
                </a:cxn>
                <a:cxn ang="0">
                  <a:pos x="281" y="353"/>
                </a:cxn>
                <a:cxn ang="0">
                  <a:pos x="279" y="314"/>
                </a:cxn>
                <a:cxn ang="0">
                  <a:pos x="264" y="287"/>
                </a:cxn>
                <a:cxn ang="0">
                  <a:pos x="253" y="302"/>
                </a:cxn>
                <a:cxn ang="0">
                  <a:pos x="253" y="275"/>
                </a:cxn>
                <a:cxn ang="0">
                  <a:pos x="220" y="178"/>
                </a:cxn>
                <a:cxn ang="0">
                  <a:pos x="222" y="141"/>
                </a:cxn>
                <a:cxn ang="0">
                  <a:pos x="209" y="140"/>
                </a:cxn>
                <a:cxn ang="0">
                  <a:pos x="239" y="17"/>
                </a:cxn>
                <a:cxn ang="0">
                  <a:pos x="163" y="0"/>
                </a:cxn>
                <a:cxn ang="0">
                  <a:pos x="102" y="266"/>
                </a:cxn>
                <a:cxn ang="0">
                  <a:pos x="109" y="291"/>
                </a:cxn>
                <a:cxn ang="0">
                  <a:pos x="99" y="326"/>
                </a:cxn>
                <a:cxn ang="0">
                  <a:pos x="106" y="356"/>
                </a:cxn>
                <a:cxn ang="0">
                  <a:pos x="101" y="385"/>
                </a:cxn>
                <a:cxn ang="0">
                  <a:pos x="74" y="430"/>
                </a:cxn>
                <a:cxn ang="0">
                  <a:pos x="45" y="478"/>
                </a:cxn>
                <a:cxn ang="0">
                  <a:pos x="45" y="500"/>
                </a:cxn>
                <a:cxn ang="0">
                  <a:pos x="63" y="523"/>
                </a:cxn>
                <a:cxn ang="0">
                  <a:pos x="27" y="602"/>
                </a:cxn>
                <a:cxn ang="0">
                  <a:pos x="0" y="741"/>
                </a:cxn>
              </a:cxnLst>
              <a:rect l="0" t="0" r="r" b="b"/>
              <a:pathLst>
                <a:path w="492" h="827">
                  <a:moveTo>
                    <a:pt x="0" y="741"/>
                  </a:moveTo>
                  <a:lnTo>
                    <a:pt x="228" y="787"/>
                  </a:lnTo>
                  <a:lnTo>
                    <a:pt x="455" y="826"/>
                  </a:lnTo>
                  <a:lnTo>
                    <a:pt x="491" y="548"/>
                  </a:lnTo>
                  <a:lnTo>
                    <a:pt x="465" y="523"/>
                  </a:lnTo>
                  <a:lnTo>
                    <a:pt x="431" y="533"/>
                  </a:lnTo>
                  <a:lnTo>
                    <a:pt x="367" y="512"/>
                  </a:lnTo>
                  <a:lnTo>
                    <a:pt x="337" y="512"/>
                  </a:lnTo>
                  <a:lnTo>
                    <a:pt x="324" y="483"/>
                  </a:lnTo>
                  <a:lnTo>
                    <a:pt x="306" y="406"/>
                  </a:lnTo>
                  <a:lnTo>
                    <a:pt x="273" y="404"/>
                  </a:lnTo>
                  <a:lnTo>
                    <a:pt x="268" y="377"/>
                  </a:lnTo>
                  <a:lnTo>
                    <a:pt x="281" y="353"/>
                  </a:lnTo>
                  <a:lnTo>
                    <a:pt x="279" y="314"/>
                  </a:lnTo>
                  <a:lnTo>
                    <a:pt x="264" y="287"/>
                  </a:lnTo>
                  <a:lnTo>
                    <a:pt x="253" y="302"/>
                  </a:lnTo>
                  <a:lnTo>
                    <a:pt x="253" y="275"/>
                  </a:lnTo>
                  <a:lnTo>
                    <a:pt x="220" y="178"/>
                  </a:lnTo>
                  <a:lnTo>
                    <a:pt x="222" y="141"/>
                  </a:lnTo>
                  <a:lnTo>
                    <a:pt x="209" y="140"/>
                  </a:lnTo>
                  <a:lnTo>
                    <a:pt x="239" y="17"/>
                  </a:lnTo>
                  <a:lnTo>
                    <a:pt x="163" y="0"/>
                  </a:lnTo>
                  <a:lnTo>
                    <a:pt x="102" y="266"/>
                  </a:lnTo>
                  <a:lnTo>
                    <a:pt x="109" y="291"/>
                  </a:lnTo>
                  <a:lnTo>
                    <a:pt x="99" y="326"/>
                  </a:lnTo>
                  <a:lnTo>
                    <a:pt x="106" y="356"/>
                  </a:lnTo>
                  <a:lnTo>
                    <a:pt x="101" y="385"/>
                  </a:lnTo>
                  <a:lnTo>
                    <a:pt x="74" y="430"/>
                  </a:lnTo>
                  <a:lnTo>
                    <a:pt x="45" y="478"/>
                  </a:lnTo>
                  <a:lnTo>
                    <a:pt x="45" y="500"/>
                  </a:lnTo>
                  <a:lnTo>
                    <a:pt x="63" y="523"/>
                  </a:lnTo>
                  <a:lnTo>
                    <a:pt x="27" y="602"/>
                  </a:lnTo>
                  <a:lnTo>
                    <a:pt x="0" y="741"/>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04" name="Freeform 12"/>
            <p:cNvSpPr>
              <a:spLocks/>
            </p:cNvSpPr>
            <p:nvPr/>
          </p:nvSpPr>
          <p:spPr bwMode="auto">
            <a:xfrm>
              <a:off x="1459" y="906"/>
              <a:ext cx="822" cy="532"/>
            </a:xfrm>
            <a:custGeom>
              <a:avLst/>
              <a:gdLst/>
              <a:ahLst/>
              <a:cxnLst>
                <a:cxn ang="0">
                  <a:pos x="282" y="531"/>
                </a:cxn>
                <a:cxn ang="0">
                  <a:pos x="290" y="483"/>
                </a:cxn>
                <a:cxn ang="0">
                  <a:pos x="800" y="525"/>
                </a:cxn>
                <a:cxn ang="0">
                  <a:pos x="810" y="428"/>
                </a:cxn>
                <a:cxn ang="0">
                  <a:pos x="821" y="77"/>
                </a:cxn>
                <a:cxn ang="0">
                  <a:pos x="557" y="70"/>
                </a:cxn>
                <a:cxn ang="0">
                  <a:pos x="381" y="48"/>
                </a:cxn>
                <a:cxn ang="0">
                  <a:pos x="77" y="6"/>
                </a:cxn>
                <a:cxn ang="0">
                  <a:pos x="30" y="0"/>
                </a:cxn>
                <a:cxn ang="0">
                  <a:pos x="0" y="123"/>
                </a:cxn>
                <a:cxn ang="0">
                  <a:pos x="13" y="124"/>
                </a:cxn>
                <a:cxn ang="0">
                  <a:pos x="11" y="161"/>
                </a:cxn>
                <a:cxn ang="0">
                  <a:pos x="44" y="258"/>
                </a:cxn>
                <a:cxn ang="0">
                  <a:pos x="44" y="285"/>
                </a:cxn>
                <a:cxn ang="0">
                  <a:pos x="55" y="270"/>
                </a:cxn>
                <a:cxn ang="0">
                  <a:pos x="70" y="297"/>
                </a:cxn>
                <a:cxn ang="0">
                  <a:pos x="72" y="336"/>
                </a:cxn>
                <a:cxn ang="0">
                  <a:pos x="59" y="360"/>
                </a:cxn>
                <a:cxn ang="0">
                  <a:pos x="64" y="387"/>
                </a:cxn>
                <a:cxn ang="0">
                  <a:pos x="97" y="389"/>
                </a:cxn>
                <a:cxn ang="0">
                  <a:pos x="115" y="466"/>
                </a:cxn>
                <a:cxn ang="0">
                  <a:pos x="128" y="495"/>
                </a:cxn>
                <a:cxn ang="0">
                  <a:pos x="158" y="495"/>
                </a:cxn>
                <a:cxn ang="0">
                  <a:pos x="222" y="516"/>
                </a:cxn>
                <a:cxn ang="0">
                  <a:pos x="256" y="506"/>
                </a:cxn>
                <a:cxn ang="0">
                  <a:pos x="282" y="531"/>
                </a:cxn>
              </a:cxnLst>
              <a:rect l="0" t="0" r="r" b="b"/>
              <a:pathLst>
                <a:path w="822" h="532">
                  <a:moveTo>
                    <a:pt x="282" y="531"/>
                  </a:moveTo>
                  <a:lnTo>
                    <a:pt x="290" y="483"/>
                  </a:lnTo>
                  <a:lnTo>
                    <a:pt x="800" y="525"/>
                  </a:lnTo>
                  <a:lnTo>
                    <a:pt x="810" y="428"/>
                  </a:lnTo>
                  <a:lnTo>
                    <a:pt x="821" y="77"/>
                  </a:lnTo>
                  <a:lnTo>
                    <a:pt x="557" y="70"/>
                  </a:lnTo>
                  <a:lnTo>
                    <a:pt x="381" y="48"/>
                  </a:lnTo>
                  <a:lnTo>
                    <a:pt x="77" y="6"/>
                  </a:lnTo>
                  <a:lnTo>
                    <a:pt x="30" y="0"/>
                  </a:lnTo>
                  <a:lnTo>
                    <a:pt x="0" y="123"/>
                  </a:lnTo>
                  <a:lnTo>
                    <a:pt x="13" y="124"/>
                  </a:lnTo>
                  <a:lnTo>
                    <a:pt x="11" y="161"/>
                  </a:lnTo>
                  <a:lnTo>
                    <a:pt x="44" y="258"/>
                  </a:lnTo>
                  <a:lnTo>
                    <a:pt x="44" y="285"/>
                  </a:lnTo>
                  <a:lnTo>
                    <a:pt x="55" y="270"/>
                  </a:lnTo>
                  <a:lnTo>
                    <a:pt x="70" y="297"/>
                  </a:lnTo>
                  <a:lnTo>
                    <a:pt x="72" y="336"/>
                  </a:lnTo>
                  <a:lnTo>
                    <a:pt x="59" y="360"/>
                  </a:lnTo>
                  <a:lnTo>
                    <a:pt x="64" y="387"/>
                  </a:lnTo>
                  <a:lnTo>
                    <a:pt x="97" y="389"/>
                  </a:lnTo>
                  <a:lnTo>
                    <a:pt x="115" y="466"/>
                  </a:lnTo>
                  <a:lnTo>
                    <a:pt x="128" y="495"/>
                  </a:lnTo>
                  <a:lnTo>
                    <a:pt x="158" y="495"/>
                  </a:lnTo>
                  <a:lnTo>
                    <a:pt x="222" y="516"/>
                  </a:lnTo>
                  <a:lnTo>
                    <a:pt x="256" y="506"/>
                  </a:lnTo>
                  <a:lnTo>
                    <a:pt x="282" y="531"/>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05" name="Freeform 13"/>
            <p:cNvSpPr>
              <a:spLocks/>
            </p:cNvSpPr>
            <p:nvPr/>
          </p:nvSpPr>
          <p:spPr bwMode="auto">
            <a:xfrm>
              <a:off x="1695" y="1389"/>
              <a:ext cx="565" cy="467"/>
            </a:xfrm>
            <a:custGeom>
              <a:avLst/>
              <a:gdLst/>
              <a:ahLst/>
              <a:cxnLst>
                <a:cxn ang="0">
                  <a:pos x="564" y="42"/>
                </a:cxn>
                <a:cxn ang="0">
                  <a:pos x="54" y="0"/>
                </a:cxn>
                <a:cxn ang="0">
                  <a:pos x="46" y="48"/>
                </a:cxn>
                <a:cxn ang="0">
                  <a:pos x="10" y="326"/>
                </a:cxn>
                <a:cxn ang="0">
                  <a:pos x="0" y="423"/>
                </a:cxn>
                <a:cxn ang="0">
                  <a:pos x="149" y="438"/>
                </a:cxn>
                <a:cxn ang="0">
                  <a:pos x="550" y="466"/>
                </a:cxn>
                <a:cxn ang="0">
                  <a:pos x="559" y="251"/>
                </a:cxn>
                <a:cxn ang="0">
                  <a:pos x="564" y="42"/>
                </a:cxn>
              </a:cxnLst>
              <a:rect l="0" t="0" r="r" b="b"/>
              <a:pathLst>
                <a:path w="565" h="467">
                  <a:moveTo>
                    <a:pt x="564" y="42"/>
                  </a:moveTo>
                  <a:lnTo>
                    <a:pt x="54" y="0"/>
                  </a:lnTo>
                  <a:lnTo>
                    <a:pt x="46" y="48"/>
                  </a:lnTo>
                  <a:lnTo>
                    <a:pt x="10" y="326"/>
                  </a:lnTo>
                  <a:lnTo>
                    <a:pt x="0" y="423"/>
                  </a:lnTo>
                  <a:lnTo>
                    <a:pt x="149" y="438"/>
                  </a:lnTo>
                  <a:lnTo>
                    <a:pt x="550" y="466"/>
                  </a:lnTo>
                  <a:lnTo>
                    <a:pt x="559" y="251"/>
                  </a:lnTo>
                  <a:lnTo>
                    <a:pt x="564" y="42"/>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06" name="Freeform 14"/>
            <p:cNvSpPr>
              <a:spLocks/>
            </p:cNvSpPr>
            <p:nvPr/>
          </p:nvSpPr>
          <p:spPr bwMode="auto">
            <a:xfrm>
              <a:off x="4162" y="1715"/>
              <a:ext cx="365" cy="194"/>
            </a:xfrm>
            <a:custGeom>
              <a:avLst/>
              <a:gdLst/>
              <a:ahLst/>
              <a:cxnLst>
                <a:cxn ang="0">
                  <a:pos x="364" y="117"/>
                </a:cxn>
                <a:cxn ang="0">
                  <a:pos x="355" y="184"/>
                </a:cxn>
                <a:cxn ang="0">
                  <a:pos x="326" y="193"/>
                </a:cxn>
                <a:cxn ang="0">
                  <a:pos x="306" y="163"/>
                </a:cxn>
                <a:cxn ang="0">
                  <a:pos x="267" y="134"/>
                </a:cxn>
                <a:cxn ang="0">
                  <a:pos x="263" y="107"/>
                </a:cxn>
                <a:cxn ang="0">
                  <a:pos x="277" y="107"/>
                </a:cxn>
                <a:cxn ang="0">
                  <a:pos x="277" y="81"/>
                </a:cxn>
                <a:cxn ang="0">
                  <a:pos x="267" y="54"/>
                </a:cxn>
                <a:cxn ang="0">
                  <a:pos x="275" y="27"/>
                </a:cxn>
                <a:cxn ang="0">
                  <a:pos x="256" y="45"/>
                </a:cxn>
                <a:cxn ang="0">
                  <a:pos x="237" y="60"/>
                </a:cxn>
                <a:cxn ang="0">
                  <a:pos x="242" y="117"/>
                </a:cxn>
                <a:cxn ang="0">
                  <a:pos x="262" y="149"/>
                </a:cxn>
                <a:cxn ang="0">
                  <a:pos x="271" y="179"/>
                </a:cxn>
                <a:cxn ang="0">
                  <a:pos x="253" y="186"/>
                </a:cxn>
                <a:cxn ang="0">
                  <a:pos x="221" y="164"/>
                </a:cxn>
                <a:cxn ang="0">
                  <a:pos x="201" y="160"/>
                </a:cxn>
                <a:cxn ang="0">
                  <a:pos x="204" y="134"/>
                </a:cxn>
                <a:cxn ang="0">
                  <a:pos x="217" y="117"/>
                </a:cxn>
                <a:cxn ang="0">
                  <a:pos x="163" y="87"/>
                </a:cxn>
                <a:cxn ang="0">
                  <a:pos x="148" y="89"/>
                </a:cxn>
                <a:cxn ang="0">
                  <a:pos x="136" y="65"/>
                </a:cxn>
                <a:cxn ang="0">
                  <a:pos x="105" y="55"/>
                </a:cxn>
                <a:cxn ang="0">
                  <a:pos x="91" y="79"/>
                </a:cxn>
                <a:cxn ang="0">
                  <a:pos x="54" y="76"/>
                </a:cxn>
                <a:cxn ang="0">
                  <a:pos x="36" y="107"/>
                </a:cxn>
                <a:cxn ang="0">
                  <a:pos x="7" y="112"/>
                </a:cxn>
                <a:cxn ang="0">
                  <a:pos x="0" y="67"/>
                </a:cxn>
                <a:cxn ang="0">
                  <a:pos x="273" y="0"/>
                </a:cxn>
                <a:cxn ang="0">
                  <a:pos x="319" y="128"/>
                </a:cxn>
                <a:cxn ang="0">
                  <a:pos x="364" y="117"/>
                </a:cxn>
              </a:cxnLst>
              <a:rect l="0" t="0" r="r" b="b"/>
              <a:pathLst>
                <a:path w="365" h="194">
                  <a:moveTo>
                    <a:pt x="364" y="117"/>
                  </a:moveTo>
                  <a:lnTo>
                    <a:pt x="355" y="184"/>
                  </a:lnTo>
                  <a:lnTo>
                    <a:pt x="326" y="193"/>
                  </a:lnTo>
                  <a:lnTo>
                    <a:pt x="306" y="163"/>
                  </a:lnTo>
                  <a:lnTo>
                    <a:pt x="267" y="134"/>
                  </a:lnTo>
                  <a:lnTo>
                    <a:pt x="263" y="107"/>
                  </a:lnTo>
                  <a:lnTo>
                    <a:pt x="277" y="107"/>
                  </a:lnTo>
                  <a:lnTo>
                    <a:pt x="277" y="81"/>
                  </a:lnTo>
                  <a:lnTo>
                    <a:pt x="267" y="54"/>
                  </a:lnTo>
                  <a:lnTo>
                    <a:pt x="275" y="27"/>
                  </a:lnTo>
                  <a:lnTo>
                    <a:pt x="256" y="45"/>
                  </a:lnTo>
                  <a:lnTo>
                    <a:pt x="237" y="60"/>
                  </a:lnTo>
                  <a:lnTo>
                    <a:pt x="242" y="117"/>
                  </a:lnTo>
                  <a:lnTo>
                    <a:pt x="262" y="149"/>
                  </a:lnTo>
                  <a:lnTo>
                    <a:pt x="271" y="179"/>
                  </a:lnTo>
                  <a:lnTo>
                    <a:pt x="253" y="186"/>
                  </a:lnTo>
                  <a:lnTo>
                    <a:pt x="221" y="164"/>
                  </a:lnTo>
                  <a:lnTo>
                    <a:pt x="201" y="160"/>
                  </a:lnTo>
                  <a:lnTo>
                    <a:pt x="204" y="134"/>
                  </a:lnTo>
                  <a:lnTo>
                    <a:pt x="217" y="117"/>
                  </a:lnTo>
                  <a:lnTo>
                    <a:pt x="163" y="87"/>
                  </a:lnTo>
                  <a:lnTo>
                    <a:pt x="148" y="89"/>
                  </a:lnTo>
                  <a:lnTo>
                    <a:pt x="136" y="65"/>
                  </a:lnTo>
                  <a:lnTo>
                    <a:pt x="105" y="55"/>
                  </a:lnTo>
                  <a:lnTo>
                    <a:pt x="91" y="79"/>
                  </a:lnTo>
                  <a:lnTo>
                    <a:pt x="54" y="76"/>
                  </a:lnTo>
                  <a:lnTo>
                    <a:pt x="36" y="107"/>
                  </a:lnTo>
                  <a:lnTo>
                    <a:pt x="7" y="112"/>
                  </a:lnTo>
                  <a:lnTo>
                    <a:pt x="0" y="67"/>
                  </a:lnTo>
                  <a:lnTo>
                    <a:pt x="273" y="0"/>
                  </a:lnTo>
                  <a:lnTo>
                    <a:pt x="319" y="128"/>
                  </a:lnTo>
                  <a:lnTo>
                    <a:pt x="364" y="117"/>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07" name="Freeform 15"/>
            <p:cNvSpPr>
              <a:spLocks/>
            </p:cNvSpPr>
            <p:nvPr/>
          </p:nvSpPr>
          <p:spPr bwMode="auto">
            <a:xfrm>
              <a:off x="3422" y="1952"/>
              <a:ext cx="585" cy="329"/>
            </a:xfrm>
            <a:custGeom>
              <a:avLst/>
              <a:gdLst/>
              <a:ahLst/>
              <a:cxnLst>
                <a:cxn ang="0">
                  <a:pos x="20" y="328"/>
                </a:cxn>
                <a:cxn ang="0">
                  <a:pos x="25" y="309"/>
                </a:cxn>
                <a:cxn ang="0">
                  <a:pos x="8" y="299"/>
                </a:cxn>
                <a:cxn ang="0">
                  <a:pos x="0" y="286"/>
                </a:cxn>
                <a:cxn ang="0">
                  <a:pos x="13" y="270"/>
                </a:cxn>
                <a:cxn ang="0">
                  <a:pos x="69" y="271"/>
                </a:cxn>
                <a:cxn ang="0">
                  <a:pos x="64" y="246"/>
                </a:cxn>
                <a:cxn ang="0">
                  <a:pos x="82" y="237"/>
                </a:cxn>
                <a:cxn ang="0">
                  <a:pos x="71" y="220"/>
                </a:cxn>
                <a:cxn ang="0">
                  <a:pos x="95" y="178"/>
                </a:cxn>
                <a:cxn ang="0">
                  <a:pos x="123" y="161"/>
                </a:cxn>
                <a:cxn ang="0">
                  <a:pos x="222" y="146"/>
                </a:cxn>
                <a:cxn ang="0">
                  <a:pos x="228" y="117"/>
                </a:cxn>
                <a:cxn ang="0">
                  <a:pos x="258" y="134"/>
                </a:cxn>
                <a:cxn ang="0">
                  <a:pos x="277" y="90"/>
                </a:cxn>
                <a:cxn ang="0">
                  <a:pos x="302" y="50"/>
                </a:cxn>
                <a:cxn ang="0">
                  <a:pos x="336" y="18"/>
                </a:cxn>
                <a:cxn ang="0">
                  <a:pos x="396" y="3"/>
                </a:cxn>
                <a:cxn ang="0">
                  <a:pos x="428" y="21"/>
                </a:cxn>
                <a:cxn ang="0">
                  <a:pos x="452" y="6"/>
                </a:cxn>
                <a:cxn ang="0">
                  <a:pos x="473" y="17"/>
                </a:cxn>
                <a:cxn ang="0">
                  <a:pos x="482" y="0"/>
                </a:cxn>
                <a:cxn ang="0">
                  <a:pos x="496" y="0"/>
                </a:cxn>
                <a:cxn ang="0">
                  <a:pos x="529" y="29"/>
                </a:cxn>
                <a:cxn ang="0">
                  <a:pos x="540" y="86"/>
                </a:cxn>
                <a:cxn ang="0">
                  <a:pos x="561" y="101"/>
                </a:cxn>
                <a:cxn ang="0">
                  <a:pos x="569" y="129"/>
                </a:cxn>
                <a:cxn ang="0">
                  <a:pos x="584" y="129"/>
                </a:cxn>
                <a:cxn ang="0">
                  <a:pos x="563" y="164"/>
                </a:cxn>
                <a:cxn ang="0">
                  <a:pos x="538" y="182"/>
                </a:cxn>
                <a:cxn ang="0">
                  <a:pos x="533" y="213"/>
                </a:cxn>
                <a:cxn ang="0">
                  <a:pos x="485" y="248"/>
                </a:cxn>
                <a:cxn ang="0">
                  <a:pos x="140" y="302"/>
                </a:cxn>
                <a:cxn ang="0">
                  <a:pos x="103" y="296"/>
                </a:cxn>
                <a:cxn ang="0">
                  <a:pos x="113" y="316"/>
                </a:cxn>
                <a:cxn ang="0">
                  <a:pos x="20" y="328"/>
                </a:cxn>
              </a:cxnLst>
              <a:rect l="0" t="0" r="r" b="b"/>
              <a:pathLst>
                <a:path w="585" h="329">
                  <a:moveTo>
                    <a:pt x="20" y="328"/>
                  </a:moveTo>
                  <a:lnTo>
                    <a:pt x="25" y="309"/>
                  </a:lnTo>
                  <a:lnTo>
                    <a:pt x="8" y="299"/>
                  </a:lnTo>
                  <a:lnTo>
                    <a:pt x="0" y="286"/>
                  </a:lnTo>
                  <a:lnTo>
                    <a:pt x="13" y="270"/>
                  </a:lnTo>
                  <a:lnTo>
                    <a:pt x="69" y="271"/>
                  </a:lnTo>
                  <a:lnTo>
                    <a:pt x="64" y="246"/>
                  </a:lnTo>
                  <a:lnTo>
                    <a:pt x="82" y="237"/>
                  </a:lnTo>
                  <a:lnTo>
                    <a:pt x="71" y="220"/>
                  </a:lnTo>
                  <a:lnTo>
                    <a:pt x="95" y="178"/>
                  </a:lnTo>
                  <a:lnTo>
                    <a:pt x="123" y="161"/>
                  </a:lnTo>
                  <a:lnTo>
                    <a:pt x="222" y="146"/>
                  </a:lnTo>
                  <a:lnTo>
                    <a:pt x="228" y="117"/>
                  </a:lnTo>
                  <a:lnTo>
                    <a:pt x="258" y="134"/>
                  </a:lnTo>
                  <a:lnTo>
                    <a:pt x="277" y="90"/>
                  </a:lnTo>
                  <a:lnTo>
                    <a:pt x="302" y="50"/>
                  </a:lnTo>
                  <a:lnTo>
                    <a:pt x="336" y="18"/>
                  </a:lnTo>
                  <a:lnTo>
                    <a:pt x="396" y="3"/>
                  </a:lnTo>
                  <a:lnTo>
                    <a:pt x="428" y="21"/>
                  </a:lnTo>
                  <a:lnTo>
                    <a:pt x="452" y="6"/>
                  </a:lnTo>
                  <a:lnTo>
                    <a:pt x="473" y="17"/>
                  </a:lnTo>
                  <a:lnTo>
                    <a:pt x="482" y="0"/>
                  </a:lnTo>
                  <a:lnTo>
                    <a:pt x="496" y="0"/>
                  </a:lnTo>
                  <a:lnTo>
                    <a:pt x="529" y="29"/>
                  </a:lnTo>
                  <a:lnTo>
                    <a:pt x="540" y="86"/>
                  </a:lnTo>
                  <a:lnTo>
                    <a:pt x="561" y="101"/>
                  </a:lnTo>
                  <a:lnTo>
                    <a:pt x="569" y="129"/>
                  </a:lnTo>
                  <a:lnTo>
                    <a:pt x="584" y="129"/>
                  </a:lnTo>
                  <a:lnTo>
                    <a:pt x="563" y="164"/>
                  </a:lnTo>
                  <a:lnTo>
                    <a:pt x="538" y="182"/>
                  </a:lnTo>
                  <a:lnTo>
                    <a:pt x="533" y="213"/>
                  </a:lnTo>
                  <a:lnTo>
                    <a:pt x="485" y="248"/>
                  </a:lnTo>
                  <a:lnTo>
                    <a:pt x="140" y="302"/>
                  </a:lnTo>
                  <a:lnTo>
                    <a:pt x="103" y="296"/>
                  </a:lnTo>
                  <a:lnTo>
                    <a:pt x="113" y="316"/>
                  </a:lnTo>
                  <a:lnTo>
                    <a:pt x="20" y="328"/>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08" name="Freeform 16"/>
            <p:cNvSpPr>
              <a:spLocks/>
            </p:cNvSpPr>
            <p:nvPr/>
          </p:nvSpPr>
          <p:spPr bwMode="auto">
            <a:xfrm>
              <a:off x="4435" y="1691"/>
              <a:ext cx="95" cy="153"/>
            </a:xfrm>
            <a:custGeom>
              <a:avLst/>
              <a:gdLst/>
              <a:ahLst/>
              <a:cxnLst>
                <a:cxn ang="0">
                  <a:pos x="0" y="24"/>
                </a:cxn>
                <a:cxn ang="0">
                  <a:pos x="46" y="152"/>
                </a:cxn>
                <a:cxn ang="0">
                  <a:pos x="91" y="141"/>
                </a:cxn>
                <a:cxn ang="0">
                  <a:pos x="94" y="123"/>
                </a:cxn>
                <a:cxn ang="0">
                  <a:pos x="77" y="106"/>
                </a:cxn>
                <a:cxn ang="0">
                  <a:pos x="58" y="93"/>
                </a:cxn>
                <a:cxn ang="0">
                  <a:pos x="31" y="31"/>
                </a:cxn>
                <a:cxn ang="0">
                  <a:pos x="36" y="7"/>
                </a:cxn>
                <a:cxn ang="0">
                  <a:pos x="11" y="0"/>
                </a:cxn>
                <a:cxn ang="0">
                  <a:pos x="0" y="24"/>
                </a:cxn>
              </a:cxnLst>
              <a:rect l="0" t="0" r="r" b="b"/>
              <a:pathLst>
                <a:path w="95" h="153">
                  <a:moveTo>
                    <a:pt x="0" y="24"/>
                  </a:moveTo>
                  <a:lnTo>
                    <a:pt x="46" y="152"/>
                  </a:lnTo>
                  <a:lnTo>
                    <a:pt x="91" y="141"/>
                  </a:lnTo>
                  <a:lnTo>
                    <a:pt x="94" y="123"/>
                  </a:lnTo>
                  <a:lnTo>
                    <a:pt x="77" y="106"/>
                  </a:lnTo>
                  <a:lnTo>
                    <a:pt x="58" y="93"/>
                  </a:lnTo>
                  <a:lnTo>
                    <a:pt x="31" y="31"/>
                  </a:lnTo>
                  <a:lnTo>
                    <a:pt x="36" y="7"/>
                  </a:lnTo>
                  <a:lnTo>
                    <a:pt x="11" y="0"/>
                  </a:lnTo>
                  <a:lnTo>
                    <a:pt x="0" y="24"/>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09" name="Freeform 17"/>
            <p:cNvSpPr>
              <a:spLocks/>
            </p:cNvSpPr>
            <p:nvPr/>
          </p:nvSpPr>
          <p:spPr bwMode="auto">
            <a:xfrm>
              <a:off x="4483" y="1899"/>
              <a:ext cx="35" cy="99"/>
            </a:xfrm>
            <a:custGeom>
              <a:avLst/>
              <a:gdLst/>
              <a:ahLst/>
              <a:cxnLst>
                <a:cxn ang="0">
                  <a:pos x="0" y="51"/>
                </a:cxn>
                <a:cxn ang="0">
                  <a:pos x="18" y="98"/>
                </a:cxn>
                <a:cxn ang="0">
                  <a:pos x="24" y="83"/>
                </a:cxn>
                <a:cxn ang="0">
                  <a:pos x="23" y="47"/>
                </a:cxn>
                <a:cxn ang="0">
                  <a:pos x="31" y="49"/>
                </a:cxn>
                <a:cxn ang="0">
                  <a:pos x="34" y="0"/>
                </a:cxn>
                <a:cxn ang="0">
                  <a:pos x="5" y="9"/>
                </a:cxn>
                <a:cxn ang="0">
                  <a:pos x="0" y="51"/>
                </a:cxn>
              </a:cxnLst>
              <a:rect l="0" t="0" r="r" b="b"/>
              <a:pathLst>
                <a:path w="35" h="99">
                  <a:moveTo>
                    <a:pt x="0" y="51"/>
                  </a:moveTo>
                  <a:lnTo>
                    <a:pt x="18" y="98"/>
                  </a:lnTo>
                  <a:lnTo>
                    <a:pt x="24" y="83"/>
                  </a:lnTo>
                  <a:lnTo>
                    <a:pt x="23" y="47"/>
                  </a:lnTo>
                  <a:lnTo>
                    <a:pt x="31" y="49"/>
                  </a:lnTo>
                  <a:lnTo>
                    <a:pt x="34" y="0"/>
                  </a:lnTo>
                  <a:lnTo>
                    <a:pt x="5" y="9"/>
                  </a:lnTo>
                  <a:lnTo>
                    <a:pt x="0" y="51"/>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10" name="Freeform 18"/>
            <p:cNvSpPr>
              <a:spLocks/>
            </p:cNvSpPr>
            <p:nvPr/>
          </p:nvSpPr>
          <p:spPr bwMode="auto">
            <a:xfrm>
              <a:off x="3951" y="1723"/>
              <a:ext cx="360" cy="388"/>
            </a:xfrm>
            <a:custGeom>
              <a:avLst/>
              <a:gdLst/>
              <a:ahLst/>
              <a:cxnLst>
                <a:cxn ang="0">
                  <a:pos x="110" y="0"/>
                </a:cxn>
                <a:cxn ang="0">
                  <a:pos x="127" y="78"/>
                </a:cxn>
                <a:cxn ang="0">
                  <a:pos x="211" y="59"/>
                </a:cxn>
                <a:cxn ang="0">
                  <a:pos x="218" y="104"/>
                </a:cxn>
                <a:cxn ang="0">
                  <a:pos x="247" y="99"/>
                </a:cxn>
                <a:cxn ang="0">
                  <a:pos x="265" y="68"/>
                </a:cxn>
                <a:cxn ang="0">
                  <a:pos x="302" y="71"/>
                </a:cxn>
                <a:cxn ang="0">
                  <a:pos x="316" y="47"/>
                </a:cxn>
                <a:cxn ang="0">
                  <a:pos x="347" y="57"/>
                </a:cxn>
                <a:cxn ang="0">
                  <a:pos x="359" y="81"/>
                </a:cxn>
                <a:cxn ang="0">
                  <a:pos x="319" y="71"/>
                </a:cxn>
                <a:cxn ang="0">
                  <a:pos x="301" y="129"/>
                </a:cxn>
                <a:cxn ang="0">
                  <a:pos x="277" y="149"/>
                </a:cxn>
                <a:cxn ang="0">
                  <a:pos x="270" y="187"/>
                </a:cxn>
                <a:cxn ang="0">
                  <a:pos x="244" y="205"/>
                </a:cxn>
                <a:cxn ang="0">
                  <a:pos x="231" y="197"/>
                </a:cxn>
                <a:cxn ang="0">
                  <a:pos x="209" y="211"/>
                </a:cxn>
                <a:cxn ang="0">
                  <a:pos x="213" y="227"/>
                </a:cxn>
                <a:cxn ang="0">
                  <a:pos x="198" y="283"/>
                </a:cxn>
                <a:cxn ang="0">
                  <a:pos x="201" y="309"/>
                </a:cxn>
                <a:cxn ang="0">
                  <a:pos x="143" y="354"/>
                </a:cxn>
                <a:cxn ang="0">
                  <a:pos x="130" y="350"/>
                </a:cxn>
                <a:cxn ang="0">
                  <a:pos x="116" y="381"/>
                </a:cxn>
                <a:cxn ang="0">
                  <a:pos x="81" y="387"/>
                </a:cxn>
                <a:cxn ang="0">
                  <a:pos x="63" y="358"/>
                </a:cxn>
                <a:cxn ang="0">
                  <a:pos x="55" y="358"/>
                </a:cxn>
                <a:cxn ang="0">
                  <a:pos x="40" y="358"/>
                </a:cxn>
                <a:cxn ang="0">
                  <a:pos x="32" y="330"/>
                </a:cxn>
                <a:cxn ang="0">
                  <a:pos x="11" y="315"/>
                </a:cxn>
                <a:cxn ang="0">
                  <a:pos x="0" y="258"/>
                </a:cxn>
                <a:cxn ang="0">
                  <a:pos x="18" y="247"/>
                </a:cxn>
                <a:cxn ang="0">
                  <a:pos x="26" y="229"/>
                </a:cxn>
                <a:cxn ang="0">
                  <a:pos x="26" y="210"/>
                </a:cxn>
                <a:cxn ang="0">
                  <a:pos x="38" y="182"/>
                </a:cxn>
                <a:cxn ang="0">
                  <a:pos x="53" y="178"/>
                </a:cxn>
                <a:cxn ang="0">
                  <a:pos x="56" y="156"/>
                </a:cxn>
                <a:cxn ang="0">
                  <a:pos x="63" y="135"/>
                </a:cxn>
                <a:cxn ang="0">
                  <a:pos x="70" y="120"/>
                </a:cxn>
                <a:cxn ang="0">
                  <a:pos x="75" y="129"/>
                </a:cxn>
                <a:cxn ang="0">
                  <a:pos x="90" y="107"/>
                </a:cxn>
                <a:cxn ang="0">
                  <a:pos x="100" y="73"/>
                </a:cxn>
                <a:cxn ang="0">
                  <a:pos x="99" y="25"/>
                </a:cxn>
                <a:cxn ang="0">
                  <a:pos x="110" y="0"/>
                </a:cxn>
              </a:cxnLst>
              <a:rect l="0" t="0" r="r" b="b"/>
              <a:pathLst>
                <a:path w="360" h="388">
                  <a:moveTo>
                    <a:pt x="110" y="0"/>
                  </a:moveTo>
                  <a:lnTo>
                    <a:pt x="127" y="78"/>
                  </a:lnTo>
                  <a:lnTo>
                    <a:pt x="211" y="59"/>
                  </a:lnTo>
                  <a:lnTo>
                    <a:pt x="218" y="104"/>
                  </a:lnTo>
                  <a:lnTo>
                    <a:pt x="247" y="99"/>
                  </a:lnTo>
                  <a:lnTo>
                    <a:pt x="265" y="68"/>
                  </a:lnTo>
                  <a:lnTo>
                    <a:pt x="302" y="71"/>
                  </a:lnTo>
                  <a:lnTo>
                    <a:pt x="316" y="47"/>
                  </a:lnTo>
                  <a:lnTo>
                    <a:pt x="347" y="57"/>
                  </a:lnTo>
                  <a:lnTo>
                    <a:pt x="359" y="81"/>
                  </a:lnTo>
                  <a:lnTo>
                    <a:pt x="319" y="71"/>
                  </a:lnTo>
                  <a:lnTo>
                    <a:pt x="301" y="129"/>
                  </a:lnTo>
                  <a:lnTo>
                    <a:pt x="277" y="149"/>
                  </a:lnTo>
                  <a:lnTo>
                    <a:pt x="270" y="187"/>
                  </a:lnTo>
                  <a:lnTo>
                    <a:pt x="244" y="205"/>
                  </a:lnTo>
                  <a:lnTo>
                    <a:pt x="231" y="197"/>
                  </a:lnTo>
                  <a:lnTo>
                    <a:pt x="209" y="211"/>
                  </a:lnTo>
                  <a:lnTo>
                    <a:pt x="213" y="227"/>
                  </a:lnTo>
                  <a:lnTo>
                    <a:pt x="198" y="283"/>
                  </a:lnTo>
                  <a:lnTo>
                    <a:pt x="201" y="309"/>
                  </a:lnTo>
                  <a:lnTo>
                    <a:pt x="143" y="354"/>
                  </a:lnTo>
                  <a:lnTo>
                    <a:pt x="130" y="350"/>
                  </a:lnTo>
                  <a:lnTo>
                    <a:pt x="116" y="381"/>
                  </a:lnTo>
                  <a:lnTo>
                    <a:pt x="81" y="387"/>
                  </a:lnTo>
                  <a:lnTo>
                    <a:pt x="63" y="358"/>
                  </a:lnTo>
                  <a:lnTo>
                    <a:pt x="55" y="358"/>
                  </a:lnTo>
                  <a:lnTo>
                    <a:pt x="40" y="358"/>
                  </a:lnTo>
                  <a:lnTo>
                    <a:pt x="32" y="330"/>
                  </a:lnTo>
                  <a:lnTo>
                    <a:pt x="11" y="315"/>
                  </a:lnTo>
                  <a:lnTo>
                    <a:pt x="0" y="258"/>
                  </a:lnTo>
                  <a:lnTo>
                    <a:pt x="18" y="247"/>
                  </a:lnTo>
                  <a:lnTo>
                    <a:pt x="26" y="229"/>
                  </a:lnTo>
                  <a:lnTo>
                    <a:pt x="26" y="210"/>
                  </a:lnTo>
                  <a:lnTo>
                    <a:pt x="38" y="182"/>
                  </a:lnTo>
                  <a:lnTo>
                    <a:pt x="53" y="178"/>
                  </a:lnTo>
                  <a:lnTo>
                    <a:pt x="56" y="156"/>
                  </a:lnTo>
                  <a:lnTo>
                    <a:pt x="63" y="135"/>
                  </a:lnTo>
                  <a:lnTo>
                    <a:pt x="70" y="120"/>
                  </a:lnTo>
                  <a:lnTo>
                    <a:pt x="75" y="129"/>
                  </a:lnTo>
                  <a:lnTo>
                    <a:pt x="90" y="107"/>
                  </a:lnTo>
                  <a:lnTo>
                    <a:pt x="100" y="73"/>
                  </a:lnTo>
                  <a:lnTo>
                    <a:pt x="99" y="25"/>
                  </a:lnTo>
                  <a:lnTo>
                    <a:pt x="110" y="0"/>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11" name="Freeform 19"/>
            <p:cNvSpPr>
              <a:spLocks/>
            </p:cNvSpPr>
            <p:nvPr/>
          </p:nvSpPr>
          <p:spPr bwMode="auto">
            <a:xfrm>
              <a:off x="3907" y="1794"/>
              <a:ext cx="608" cy="407"/>
            </a:xfrm>
            <a:custGeom>
              <a:avLst/>
              <a:gdLst/>
              <a:ahLst/>
              <a:cxnLst>
                <a:cxn ang="0">
                  <a:pos x="403" y="10"/>
                </a:cxn>
                <a:cxn ang="0">
                  <a:pos x="363" y="0"/>
                </a:cxn>
                <a:cxn ang="0">
                  <a:pos x="345" y="58"/>
                </a:cxn>
                <a:cxn ang="0">
                  <a:pos x="321" y="78"/>
                </a:cxn>
                <a:cxn ang="0">
                  <a:pos x="314" y="116"/>
                </a:cxn>
                <a:cxn ang="0">
                  <a:pos x="288" y="134"/>
                </a:cxn>
                <a:cxn ang="0">
                  <a:pos x="275" y="126"/>
                </a:cxn>
                <a:cxn ang="0">
                  <a:pos x="253" y="140"/>
                </a:cxn>
                <a:cxn ang="0">
                  <a:pos x="257" y="156"/>
                </a:cxn>
                <a:cxn ang="0">
                  <a:pos x="242" y="212"/>
                </a:cxn>
                <a:cxn ang="0">
                  <a:pos x="245" y="238"/>
                </a:cxn>
                <a:cxn ang="0">
                  <a:pos x="187" y="283"/>
                </a:cxn>
                <a:cxn ang="0">
                  <a:pos x="174" y="279"/>
                </a:cxn>
                <a:cxn ang="0">
                  <a:pos x="160" y="310"/>
                </a:cxn>
                <a:cxn ang="0">
                  <a:pos x="125" y="316"/>
                </a:cxn>
                <a:cxn ang="0">
                  <a:pos x="107" y="287"/>
                </a:cxn>
                <a:cxn ang="0">
                  <a:pos x="99" y="287"/>
                </a:cxn>
                <a:cxn ang="0">
                  <a:pos x="78" y="322"/>
                </a:cxn>
                <a:cxn ang="0">
                  <a:pos x="53" y="340"/>
                </a:cxn>
                <a:cxn ang="0">
                  <a:pos x="48" y="371"/>
                </a:cxn>
                <a:cxn ang="0">
                  <a:pos x="0" y="406"/>
                </a:cxn>
                <a:cxn ang="0">
                  <a:pos x="151" y="376"/>
                </a:cxn>
                <a:cxn ang="0">
                  <a:pos x="607" y="268"/>
                </a:cxn>
                <a:cxn ang="0">
                  <a:pos x="592" y="226"/>
                </a:cxn>
                <a:cxn ang="0">
                  <a:pos x="566" y="224"/>
                </a:cxn>
                <a:cxn ang="0">
                  <a:pos x="557" y="240"/>
                </a:cxn>
                <a:cxn ang="0">
                  <a:pos x="544" y="233"/>
                </a:cxn>
                <a:cxn ang="0">
                  <a:pos x="554" y="219"/>
                </a:cxn>
                <a:cxn ang="0">
                  <a:pos x="554" y="203"/>
                </a:cxn>
                <a:cxn ang="0">
                  <a:pos x="539" y="193"/>
                </a:cxn>
                <a:cxn ang="0">
                  <a:pos x="557" y="181"/>
                </a:cxn>
                <a:cxn ang="0">
                  <a:pos x="544" y="164"/>
                </a:cxn>
                <a:cxn ang="0">
                  <a:pos x="511" y="143"/>
                </a:cxn>
                <a:cxn ang="0">
                  <a:pos x="541" y="143"/>
                </a:cxn>
                <a:cxn ang="0">
                  <a:pos x="532" y="122"/>
                </a:cxn>
                <a:cxn ang="0">
                  <a:pos x="508" y="107"/>
                </a:cxn>
                <a:cxn ang="0">
                  <a:pos x="476" y="85"/>
                </a:cxn>
                <a:cxn ang="0">
                  <a:pos x="456" y="81"/>
                </a:cxn>
                <a:cxn ang="0">
                  <a:pos x="459" y="55"/>
                </a:cxn>
                <a:cxn ang="0">
                  <a:pos x="472" y="38"/>
                </a:cxn>
                <a:cxn ang="0">
                  <a:pos x="418" y="8"/>
                </a:cxn>
                <a:cxn ang="0">
                  <a:pos x="403" y="10"/>
                </a:cxn>
              </a:cxnLst>
              <a:rect l="0" t="0" r="r" b="b"/>
              <a:pathLst>
                <a:path w="608" h="407">
                  <a:moveTo>
                    <a:pt x="403" y="10"/>
                  </a:moveTo>
                  <a:lnTo>
                    <a:pt x="363" y="0"/>
                  </a:lnTo>
                  <a:lnTo>
                    <a:pt x="345" y="58"/>
                  </a:lnTo>
                  <a:lnTo>
                    <a:pt x="321" y="78"/>
                  </a:lnTo>
                  <a:lnTo>
                    <a:pt x="314" y="116"/>
                  </a:lnTo>
                  <a:lnTo>
                    <a:pt x="288" y="134"/>
                  </a:lnTo>
                  <a:lnTo>
                    <a:pt x="275" y="126"/>
                  </a:lnTo>
                  <a:lnTo>
                    <a:pt x="253" y="140"/>
                  </a:lnTo>
                  <a:lnTo>
                    <a:pt x="257" y="156"/>
                  </a:lnTo>
                  <a:lnTo>
                    <a:pt x="242" y="212"/>
                  </a:lnTo>
                  <a:lnTo>
                    <a:pt x="245" y="238"/>
                  </a:lnTo>
                  <a:lnTo>
                    <a:pt x="187" y="283"/>
                  </a:lnTo>
                  <a:lnTo>
                    <a:pt x="174" y="279"/>
                  </a:lnTo>
                  <a:lnTo>
                    <a:pt x="160" y="310"/>
                  </a:lnTo>
                  <a:lnTo>
                    <a:pt x="125" y="316"/>
                  </a:lnTo>
                  <a:lnTo>
                    <a:pt x="107" y="287"/>
                  </a:lnTo>
                  <a:lnTo>
                    <a:pt x="99" y="287"/>
                  </a:lnTo>
                  <a:lnTo>
                    <a:pt x="78" y="322"/>
                  </a:lnTo>
                  <a:lnTo>
                    <a:pt x="53" y="340"/>
                  </a:lnTo>
                  <a:lnTo>
                    <a:pt x="48" y="371"/>
                  </a:lnTo>
                  <a:lnTo>
                    <a:pt x="0" y="406"/>
                  </a:lnTo>
                  <a:lnTo>
                    <a:pt x="151" y="376"/>
                  </a:lnTo>
                  <a:lnTo>
                    <a:pt x="607" y="268"/>
                  </a:lnTo>
                  <a:lnTo>
                    <a:pt x="592" y="226"/>
                  </a:lnTo>
                  <a:lnTo>
                    <a:pt x="566" y="224"/>
                  </a:lnTo>
                  <a:lnTo>
                    <a:pt x="557" y="240"/>
                  </a:lnTo>
                  <a:lnTo>
                    <a:pt x="544" y="233"/>
                  </a:lnTo>
                  <a:lnTo>
                    <a:pt x="554" y="219"/>
                  </a:lnTo>
                  <a:lnTo>
                    <a:pt x="554" y="203"/>
                  </a:lnTo>
                  <a:lnTo>
                    <a:pt x="539" y="193"/>
                  </a:lnTo>
                  <a:lnTo>
                    <a:pt x="557" y="181"/>
                  </a:lnTo>
                  <a:lnTo>
                    <a:pt x="544" y="164"/>
                  </a:lnTo>
                  <a:lnTo>
                    <a:pt x="511" y="143"/>
                  </a:lnTo>
                  <a:lnTo>
                    <a:pt x="541" y="143"/>
                  </a:lnTo>
                  <a:lnTo>
                    <a:pt x="532" y="122"/>
                  </a:lnTo>
                  <a:lnTo>
                    <a:pt x="508" y="107"/>
                  </a:lnTo>
                  <a:lnTo>
                    <a:pt x="476" y="85"/>
                  </a:lnTo>
                  <a:lnTo>
                    <a:pt x="456" y="81"/>
                  </a:lnTo>
                  <a:lnTo>
                    <a:pt x="459" y="55"/>
                  </a:lnTo>
                  <a:lnTo>
                    <a:pt x="472" y="38"/>
                  </a:lnTo>
                  <a:lnTo>
                    <a:pt x="418" y="8"/>
                  </a:lnTo>
                  <a:lnTo>
                    <a:pt x="403" y="10"/>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12" name="Freeform 20"/>
            <p:cNvSpPr>
              <a:spLocks/>
            </p:cNvSpPr>
            <p:nvPr/>
          </p:nvSpPr>
          <p:spPr bwMode="auto">
            <a:xfrm>
              <a:off x="1274" y="2220"/>
              <a:ext cx="535" cy="664"/>
            </a:xfrm>
            <a:custGeom>
              <a:avLst/>
              <a:gdLst/>
              <a:ahLst/>
              <a:cxnLst>
                <a:cxn ang="0">
                  <a:pos x="534" y="46"/>
                </a:cxn>
                <a:cxn ang="0">
                  <a:pos x="483" y="663"/>
                </a:cxn>
                <a:cxn ang="0">
                  <a:pos x="285" y="647"/>
                </a:cxn>
                <a:cxn ang="0">
                  <a:pos x="0" y="485"/>
                </a:cxn>
                <a:cxn ang="0">
                  <a:pos x="3" y="450"/>
                </a:cxn>
                <a:cxn ang="0">
                  <a:pos x="25" y="420"/>
                </a:cxn>
                <a:cxn ang="0">
                  <a:pos x="3" y="401"/>
                </a:cxn>
                <a:cxn ang="0">
                  <a:pos x="23" y="358"/>
                </a:cxn>
                <a:cxn ang="0">
                  <a:pos x="38" y="311"/>
                </a:cxn>
                <a:cxn ang="0">
                  <a:pos x="59" y="289"/>
                </a:cxn>
                <a:cxn ang="0">
                  <a:pos x="48" y="251"/>
                </a:cxn>
                <a:cxn ang="0">
                  <a:pos x="50" y="198"/>
                </a:cxn>
                <a:cxn ang="0">
                  <a:pos x="50" y="92"/>
                </a:cxn>
                <a:cxn ang="0">
                  <a:pos x="63" y="75"/>
                </a:cxn>
                <a:cxn ang="0">
                  <a:pos x="78" y="75"/>
                </a:cxn>
                <a:cxn ang="0">
                  <a:pos x="90" y="92"/>
                </a:cxn>
                <a:cxn ang="0">
                  <a:pos x="112" y="81"/>
                </a:cxn>
                <a:cxn ang="0">
                  <a:pos x="123" y="0"/>
                </a:cxn>
                <a:cxn ang="0">
                  <a:pos x="534" y="46"/>
                </a:cxn>
              </a:cxnLst>
              <a:rect l="0" t="0" r="r" b="b"/>
              <a:pathLst>
                <a:path w="535" h="664">
                  <a:moveTo>
                    <a:pt x="534" y="46"/>
                  </a:moveTo>
                  <a:lnTo>
                    <a:pt x="483" y="663"/>
                  </a:lnTo>
                  <a:lnTo>
                    <a:pt x="285" y="647"/>
                  </a:lnTo>
                  <a:lnTo>
                    <a:pt x="0" y="485"/>
                  </a:lnTo>
                  <a:lnTo>
                    <a:pt x="3" y="450"/>
                  </a:lnTo>
                  <a:lnTo>
                    <a:pt x="25" y="420"/>
                  </a:lnTo>
                  <a:lnTo>
                    <a:pt x="3" y="401"/>
                  </a:lnTo>
                  <a:lnTo>
                    <a:pt x="23" y="358"/>
                  </a:lnTo>
                  <a:lnTo>
                    <a:pt x="38" y="311"/>
                  </a:lnTo>
                  <a:lnTo>
                    <a:pt x="59" y="289"/>
                  </a:lnTo>
                  <a:lnTo>
                    <a:pt x="48" y="251"/>
                  </a:lnTo>
                  <a:lnTo>
                    <a:pt x="50" y="198"/>
                  </a:lnTo>
                  <a:lnTo>
                    <a:pt x="50" y="92"/>
                  </a:lnTo>
                  <a:lnTo>
                    <a:pt x="63" y="75"/>
                  </a:lnTo>
                  <a:lnTo>
                    <a:pt x="78" y="75"/>
                  </a:lnTo>
                  <a:lnTo>
                    <a:pt x="90" y="92"/>
                  </a:lnTo>
                  <a:lnTo>
                    <a:pt x="112" y="81"/>
                  </a:lnTo>
                  <a:lnTo>
                    <a:pt x="123" y="0"/>
                  </a:lnTo>
                  <a:lnTo>
                    <a:pt x="534" y="46"/>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13" name="Freeform 21"/>
            <p:cNvSpPr>
              <a:spLocks/>
            </p:cNvSpPr>
            <p:nvPr/>
          </p:nvSpPr>
          <p:spPr bwMode="auto">
            <a:xfrm>
              <a:off x="1757" y="2266"/>
              <a:ext cx="550" cy="622"/>
            </a:xfrm>
            <a:custGeom>
              <a:avLst/>
              <a:gdLst/>
              <a:ahLst/>
              <a:cxnLst>
                <a:cxn ang="0">
                  <a:pos x="0" y="617"/>
                </a:cxn>
                <a:cxn ang="0">
                  <a:pos x="69" y="621"/>
                </a:cxn>
                <a:cxn ang="0">
                  <a:pos x="80" y="575"/>
                </a:cxn>
                <a:cxn ang="0">
                  <a:pos x="237" y="584"/>
                </a:cxn>
                <a:cxn ang="0">
                  <a:pos x="236" y="561"/>
                </a:cxn>
                <a:cxn ang="0">
                  <a:pos x="537" y="561"/>
                </a:cxn>
                <a:cxn ang="0">
                  <a:pos x="549" y="73"/>
                </a:cxn>
                <a:cxn ang="0">
                  <a:pos x="549" y="30"/>
                </a:cxn>
                <a:cxn ang="0">
                  <a:pos x="51" y="0"/>
                </a:cxn>
                <a:cxn ang="0">
                  <a:pos x="0" y="617"/>
                </a:cxn>
              </a:cxnLst>
              <a:rect l="0" t="0" r="r" b="b"/>
              <a:pathLst>
                <a:path w="550" h="622">
                  <a:moveTo>
                    <a:pt x="0" y="617"/>
                  </a:moveTo>
                  <a:lnTo>
                    <a:pt x="69" y="621"/>
                  </a:lnTo>
                  <a:lnTo>
                    <a:pt x="80" y="575"/>
                  </a:lnTo>
                  <a:lnTo>
                    <a:pt x="237" y="584"/>
                  </a:lnTo>
                  <a:lnTo>
                    <a:pt x="236" y="561"/>
                  </a:lnTo>
                  <a:lnTo>
                    <a:pt x="537" y="561"/>
                  </a:lnTo>
                  <a:lnTo>
                    <a:pt x="549" y="73"/>
                  </a:lnTo>
                  <a:lnTo>
                    <a:pt x="549" y="30"/>
                  </a:lnTo>
                  <a:lnTo>
                    <a:pt x="51" y="0"/>
                  </a:lnTo>
                  <a:lnTo>
                    <a:pt x="0" y="617"/>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14" name="Freeform 22"/>
            <p:cNvSpPr>
              <a:spLocks/>
            </p:cNvSpPr>
            <p:nvPr/>
          </p:nvSpPr>
          <p:spPr bwMode="auto">
            <a:xfrm>
              <a:off x="1993" y="2339"/>
              <a:ext cx="1138" cy="1130"/>
            </a:xfrm>
            <a:custGeom>
              <a:avLst/>
              <a:gdLst/>
              <a:ahLst/>
              <a:cxnLst>
                <a:cxn ang="0">
                  <a:pos x="1072" y="309"/>
                </a:cxn>
                <a:cxn ang="0">
                  <a:pos x="1081" y="465"/>
                </a:cxn>
                <a:cxn ang="0">
                  <a:pos x="1106" y="531"/>
                </a:cxn>
                <a:cxn ang="0">
                  <a:pos x="1120" y="639"/>
                </a:cxn>
                <a:cxn ang="0">
                  <a:pos x="1090" y="709"/>
                </a:cxn>
                <a:cxn ang="0">
                  <a:pos x="1034" y="741"/>
                </a:cxn>
                <a:cxn ang="0">
                  <a:pos x="1018" y="709"/>
                </a:cxn>
                <a:cxn ang="0">
                  <a:pos x="1019" y="757"/>
                </a:cxn>
                <a:cxn ang="0">
                  <a:pos x="936" y="828"/>
                </a:cxn>
                <a:cxn ang="0">
                  <a:pos x="883" y="837"/>
                </a:cxn>
                <a:cxn ang="0">
                  <a:pos x="862" y="869"/>
                </a:cxn>
                <a:cxn ang="0">
                  <a:pos x="851" y="886"/>
                </a:cxn>
                <a:cxn ang="0">
                  <a:pos x="776" y="963"/>
                </a:cxn>
                <a:cxn ang="0">
                  <a:pos x="804" y="995"/>
                </a:cxn>
                <a:cxn ang="0">
                  <a:pos x="837" y="1118"/>
                </a:cxn>
                <a:cxn ang="0">
                  <a:pos x="788" y="1107"/>
                </a:cxn>
                <a:cxn ang="0">
                  <a:pos x="658" y="1049"/>
                </a:cxn>
                <a:cxn ang="0">
                  <a:pos x="530" y="872"/>
                </a:cxn>
                <a:cxn ang="0">
                  <a:pos x="452" y="738"/>
                </a:cxn>
                <a:cxn ang="0">
                  <a:pos x="339" y="734"/>
                </a:cxn>
                <a:cxn ang="0">
                  <a:pos x="283" y="785"/>
                </a:cxn>
                <a:cxn ang="0">
                  <a:pos x="180" y="743"/>
                </a:cxn>
                <a:cxn ang="0">
                  <a:pos x="115" y="645"/>
                </a:cxn>
                <a:cxn ang="0">
                  <a:pos x="59" y="580"/>
                </a:cxn>
                <a:cxn ang="0">
                  <a:pos x="1" y="511"/>
                </a:cxn>
                <a:cxn ang="0">
                  <a:pos x="301" y="488"/>
                </a:cxn>
                <a:cxn ang="0">
                  <a:pos x="565" y="9"/>
                </a:cxn>
                <a:cxn ang="0">
                  <a:pos x="587" y="236"/>
                </a:cxn>
                <a:cxn ang="0">
                  <a:pos x="632" y="246"/>
                </a:cxn>
                <a:cxn ang="0">
                  <a:pos x="737" y="255"/>
                </a:cxn>
                <a:cxn ang="0">
                  <a:pos x="811" y="272"/>
                </a:cxn>
                <a:cxn ang="0">
                  <a:pos x="867" y="272"/>
                </a:cxn>
                <a:cxn ang="0">
                  <a:pos x="912" y="270"/>
                </a:cxn>
                <a:cxn ang="0">
                  <a:pos x="1004" y="282"/>
                </a:cxn>
              </a:cxnLst>
              <a:rect l="0" t="0" r="r" b="b"/>
              <a:pathLst>
                <a:path w="1138" h="1130">
                  <a:moveTo>
                    <a:pt x="1028" y="286"/>
                  </a:moveTo>
                  <a:lnTo>
                    <a:pt x="1072" y="309"/>
                  </a:lnTo>
                  <a:lnTo>
                    <a:pt x="1073" y="375"/>
                  </a:lnTo>
                  <a:lnTo>
                    <a:pt x="1081" y="465"/>
                  </a:lnTo>
                  <a:lnTo>
                    <a:pt x="1095" y="486"/>
                  </a:lnTo>
                  <a:lnTo>
                    <a:pt x="1106" y="531"/>
                  </a:lnTo>
                  <a:lnTo>
                    <a:pt x="1137" y="585"/>
                  </a:lnTo>
                  <a:lnTo>
                    <a:pt x="1120" y="639"/>
                  </a:lnTo>
                  <a:lnTo>
                    <a:pt x="1120" y="699"/>
                  </a:lnTo>
                  <a:lnTo>
                    <a:pt x="1090" y="709"/>
                  </a:lnTo>
                  <a:lnTo>
                    <a:pt x="1059" y="743"/>
                  </a:lnTo>
                  <a:lnTo>
                    <a:pt x="1034" y="741"/>
                  </a:lnTo>
                  <a:lnTo>
                    <a:pt x="1043" y="709"/>
                  </a:lnTo>
                  <a:lnTo>
                    <a:pt x="1018" y="709"/>
                  </a:lnTo>
                  <a:lnTo>
                    <a:pt x="1012" y="729"/>
                  </a:lnTo>
                  <a:lnTo>
                    <a:pt x="1019" y="757"/>
                  </a:lnTo>
                  <a:lnTo>
                    <a:pt x="987" y="791"/>
                  </a:lnTo>
                  <a:lnTo>
                    <a:pt x="936" y="828"/>
                  </a:lnTo>
                  <a:lnTo>
                    <a:pt x="896" y="846"/>
                  </a:lnTo>
                  <a:lnTo>
                    <a:pt x="883" y="837"/>
                  </a:lnTo>
                  <a:lnTo>
                    <a:pt x="858" y="850"/>
                  </a:lnTo>
                  <a:lnTo>
                    <a:pt x="862" y="869"/>
                  </a:lnTo>
                  <a:lnTo>
                    <a:pt x="841" y="867"/>
                  </a:lnTo>
                  <a:lnTo>
                    <a:pt x="851" y="886"/>
                  </a:lnTo>
                  <a:lnTo>
                    <a:pt x="812" y="960"/>
                  </a:lnTo>
                  <a:lnTo>
                    <a:pt x="776" y="963"/>
                  </a:lnTo>
                  <a:lnTo>
                    <a:pt x="801" y="980"/>
                  </a:lnTo>
                  <a:lnTo>
                    <a:pt x="804" y="995"/>
                  </a:lnTo>
                  <a:lnTo>
                    <a:pt x="818" y="991"/>
                  </a:lnTo>
                  <a:lnTo>
                    <a:pt x="837" y="1118"/>
                  </a:lnTo>
                  <a:lnTo>
                    <a:pt x="811" y="1129"/>
                  </a:lnTo>
                  <a:lnTo>
                    <a:pt x="788" y="1107"/>
                  </a:lnTo>
                  <a:lnTo>
                    <a:pt x="756" y="1107"/>
                  </a:lnTo>
                  <a:lnTo>
                    <a:pt x="658" y="1049"/>
                  </a:lnTo>
                  <a:lnTo>
                    <a:pt x="605" y="944"/>
                  </a:lnTo>
                  <a:lnTo>
                    <a:pt x="530" y="872"/>
                  </a:lnTo>
                  <a:lnTo>
                    <a:pt x="516" y="835"/>
                  </a:lnTo>
                  <a:lnTo>
                    <a:pt x="452" y="738"/>
                  </a:lnTo>
                  <a:lnTo>
                    <a:pt x="393" y="723"/>
                  </a:lnTo>
                  <a:lnTo>
                    <a:pt x="339" y="734"/>
                  </a:lnTo>
                  <a:lnTo>
                    <a:pt x="320" y="767"/>
                  </a:lnTo>
                  <a:lnTo>
                    <a:pt x="283" y="785"/>
                  </a:lnTo>
                  <a:lnTo>
                    <a:pt x="261" y="813"/>
                  </a:lnTo>
                  <a:lnTo>
                    <a:pt x="180" y="743"/>
                  </a:lnTo>
                  <a:lnTo>
                    <a:pt x="146" y="704"/>
                  </a:lnTo>
                  <a:lnTo>
                    <a:pt x="115" y="645"/>
                  </a:lnTo>
                  <a:lnTo>
                    <a:pt x="78" y="623"/>
                  </a:lnTo>
                  <a:lnTo>
                    <a:pt x="59" y="580"/>
                  </a:lnTo>
                  <a:lnTo>
                    <a:pt x="34" y="550"/>
                  </a:lnTo>
                  <a:lnTo>
                    <a:pt x="1" y="511"/>
                  </a:lnTo>
                  <a:lnTo>
                    <a:pt x="0" y="488"/>
                  </a:lnTo>
                  <a:lnTo>
                    <a:pt x="301" y="488"/>
                  </a:lnTo>
                  <a:lnTo>
                    <a:pt x="313" y="0"/>
                  </a:lnTo>
                  <a:lnTo>
                    <a:pt x="565" y="9"/>
                  </a:lnTo>
                  <a:lnTo>
                    <a:pt x="569" y="225"/>
                  </a:lnTo>
                  <a:lnTo>
                    <a:pt x="587" y="236"/>
                  </a:lnTo>
                  <a:lnTo>
                    <a:pt x="609" y="230"/>
                  </a:lnTo>
                  <a:lnTo>
                    <a:pt x="632" y="246"/>
                  </a:lnTo>
                  <a:lnTo>
                    <a:pt x="712" y="264"/>
                  </a:lnTo>
                  <a:lnTo>
                    <a:pt x="737" y="255"/>
                  </a:lnTo>
                  <a:lnTo>
                    <a:pt x="776" y="279"/>
                  </a:lnTo>
                  <a:lnTo>
                    <a:pt x="811" y="272"/>
                  </a:lnTo>
                  <a:lnTo>
                    <a:pt x="839" y="284"/>
                  </a:lnTo>
                  <a:lnTo>
                    <a:pt x="867" y="272"/>
                  </a:lnTo>
                  <a:lnTo>
                    <a:pt x="884" y="287"/>
                  </a:lnTo>
                  <a:lnTo>
                    <a:pt x="912" y="270"/>
                  </a:lnTo>
                  <a:lnTo>
                    <a:pt x="993" y="266"/>
                  </a:lnTo>
                  <a:lnTo>
                    <a:pt x="1004" y="282"/>
                  </a:lnTo>
                  <a:lnTo>
                    <a:pt x="1028" y="286"/>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15" name="Freeform 23"/>
            <p:cNvSpPr>
              <a:spLocks/>
            </p:cNvSpPr>
            <p:nvPr/>
          </p:nvSpPr>
          <p:spPr bwMode="auto">
            <a:xfrm>
              <a:off x="3005" y="2294"/>
              <a:ext cx="403" cy="421"/>
            </a:xfrm>
            <a:custGeom>
              <a:avLst/>
              <a:gdLst/>
              <a:ahLst/>
              <a:cxnLst>
                <a:cxn ang="0">
                  <a:pos x="16" y="331"/>
                </a:cxn>
                <a:cxn ang="0">
                  <a:pos x="17" y="146"/>
                </a:cxn>
                <a:cxn ang="0">
                  <a:pos x="0" y="30"/>
                </a:cxn>
                <a:cxn ang="0">
                  <a:pos x="155" y="18"/>
                </a:cxn>
                <a:cxn ang="0">
                  <a:pos x="371" y="0"/>
                </a:cxn>
                <a:cxn ang="0">
                  <a:pos x="357" y="45"/>
                </a:cxn>
                <a:cxn ang="0">
                  <a:pos x="402" y="45"/>
                </a:cxn>
                <a:cxn ang="0">
                  <a:pos x="391" y="116"/>
                </a:cxn>
                <a:cxn ang="0">
                  <a:pos x="377" y="131"/>
                </a:cxn>
                <a:cxn ang="0">
                  <a:pos x="389" y="135"/>
                </a:cxn>
                <a:cxn ang="0">
                  <a:pos x="371" y="164"/>
                </a:cxn>
                <a:cxn ang="0">
                  <a:pos x="312" y="278"/>
                </a:cxn>
                <a:cxn ang="0">
                  <a:pos x="312" y="335"/>
                </a:cxn>
                <a:cxn ang="0">
                  <a:pos x="323" y="346"/>
                </a:cxn>
                <a:cxn ang="0">
                  <a:pos x="314" y="390"/>
                </a:cxn>
                <a:cxn ang="0">
                  <a:pos x="61" y="420"/>
                </a:cxn>
                <a:cxn ang="0">
                  <a:pos x="60" y="354"/>
                </a:cxn>
                <a:cxn ang="0">
                  <a:pos x="16" y="331"/>
                </a:cxn>
              </a:cxnLst>
              <a:rect l="0" t="0" r="r" b="b"/>
              <a:pathLst>
                <a:path w="403" h="421">
                  <a:moveTo>
                    <a:pt x="16" y="331"/>
                  </a:moveTo>
                  <a:lnTo>
                    <a:pt x="17" y="146"/>
                  </a:lnTo>
                  <a:lnTo>
                    <a:pt x="0" y="30"/>
                  </a:lnTo>
                  <a:lnTo>
                    <a:pt x="155" y="18"/>
                  </a:lnTo>
                  <a:lnTo>
                    <a:pt x="371" y="0"/>
                  </a:lnTo>
                  <a:lnTo>
                    <a:pt x="357" y="45"/>
                  </a:lnTo>
                  <a:lnTo>
                    <a:pt x="402" y="45"/>
                  </a:lnTo>
                  <a:lnTo>
                    <a:pt x="391" y="116"/>
                  </a:lnTo>
                  <a:lnTo>
                    <a:pt x="377" y="131"/>
                  </a:lnTo>
                  <a:lnTo>
                    <a:pt x="389" y="135"/>
                  </a:lnTo>
                  <a:lnTo>
                    <a:pt x="371" y="164"/>
                  </a:lnTo>
                  <a:lnTo>
                    <a:pt x="312" y="278"/>
                  </a:lnTo>
                  <a:lnTo>
                    <a:pt x="312" y="335"/>
                  </a:lnTo>
                  <a:lnTo>
                    <a:pt x="323" y="346"/>
                  </a:lnTo>
                  <a:lnTo>
                    <a:pt x="314" y="390"/>
                  </a:lnTo>
                  <a:lnTo>
                    <a:pt x="61" y="420"/>
                  </a:lnTo>
                  <a:lnTo>
                    <a:pt x="60" y="354"/>
                  </a:lnTo>
                  <a:lnTo>
                    <a:pt x="16" y="331"/>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16" name="Freeform 24"/>
            <p:cNvSpPr>
              <a:spLocks/>
            </p:cNvSpPr>
            <p:nvPr/>
          </p:nvSpPr>
          <p:spPr bwMode="auto">
            <a:xfrm>
              <a:off x="3066" y="2684"/>
              <a:ext cx="475" cy="410"/>
            </a:xfrm>
            <a:custGeom>
              <a:avLst/>
              <a:gdLst/>
              <a:ahLst/>
              <a:cxnLst>
                <a:cxn ang="0">
                  <a:pos x="0" y="30"/>
                </a:cxn>
                <a:cxn ang="0">
                  <a:pos x="253" y="0"/>
                </a:cxn>
                <a:cxn ang="0">
                  <a:pos x="280" y="69"/>
                </a:cxn>
                <a:cxn ang="0">
                  <a:pos x="228" y="191"/>
                </a:cxn>
                <a:cxn ang="0">
                  <a:pos x="236" y="213"/>
                </a:cxn>
                <a:cxn ang="0">
                  <a:pos x="386" y="198"/>
                </a:cxn>
                <a:cxn ang="0">
                  <a:pos x="394" y="210"/>
                </a:cxn>
                <a:cxn ang="0">
                  <a:pos x="386" y="229"/>
                </a:cxn>
                <a:cxn ang="0">
                  <a:pos x="407" y="278"/>
                </a:cxn>
                <a:cxn ang="0">
                  <a:pos x="397" y="293"/>
                </a:cxn>
                <a:cxn ang="0">
                  <a:pos x="406" y="308"/>
                </a:cxn>
                <a:cxn ang="0">
                  <a:pos x="433" y="300"/>
                </a:cxn>
                <a:cxn ang="0">
                  <a:pos x="438" y="318"/>
                </a:cxn>
                <a:cxn ang="0">
                  <a:pos x="429" y="357"/>
                </a:cxn>
                <a:cxn ang="0">
                  <a:pos x="474" y="378"/>
                </a:cxn>
                <a:cxn ang="0">
                  <a:pos x="445" y="409"/>
                </a:cxn>
                <a:cxn ang="0">
                  <a:pos x="444" y="388"/>
                </a:cxn>
                <a:cxn ang="0">
                  <a:pos x="402" y="384"/>
                </a:cxn>
                <a:cxn ang="0">
                  <a:pos x="390" y="362"/>
                </a:cxn>
                <a:cxn ang="0">
                  <a:pos x="380" y="388"/>
                </a:cxn>
                <a:cxn ang="0">
                  <a:pos x="349" y="402"/>
                </a:cxn>
                <a:cxn ang="0">
                  <a:pos x="282" y="388"/>
                </a:cxn>
                <a:cxn ang="0">
                  <a:pos x="296" y="378"/>
                </a:cxn>
                <a:cxn ang="0">
                  <a:pos x="251" y="362"/>
                </a:cxn>
                <a:cxn ang="0">
                  <a:pos x="222" y="343"/>
                </a:cxn>
                <a:cxn ang="0">
                  <a:pos x="204" y="350"/>
                </a:cxn>
                <a:cxn ang="0">
                  <a:pos x="207" y="362"/>
                </a:cxn>
                <a:cxn ang="0">
                  <a:pos x="136" y="362"/>
                </a:cxn>
                <a:cxn ang="0">
                  <a:pos x="83" y="347"/>
                </a:cxn>
                <a:cxn ang="0">
                  <a:pos x="47" y="354"/>
                </a:cxn>
                <a:cxn ang="0">
                  <a:pos x="47" y="294"/>
                </a:cxn>
                <a:cxn ang="0">
                  <a:pos x="64" y="240"/>
                </a:cxn>
                <a:cxn ang="0">
                  <a:pos x="33" y="186"/>
                </a:cxn>
                <a:cxn ang="0">
                  <a:pos x="22" y="141"/>
                </a:cxn>
                <a:cxn ang="0">
                  <a:pos x="8" y="120"/>
                </a:cxn>
                <a:cxn ang="0">
                  <a:pos x="0" y="30"/>
                </a:cxn>
              </a:cxnLst>
              <a:rect l="0" t="0" r="r" b="b"/>
              <a:pathLst>
                <a:path w="475" h="410">
                  <a:moveTo>
                    <a:pt x="0" y="30"/>
                  </a:moveTo>
                  <a:lnTo>
                    <a:pt x="253" y="0"/>
                  </a:lnTo>
                  <a:lnTo>
                    <a:pt x="280" y="69"/>
                  </a:lnTo>
                  <a:lnTo>
                    <a:pt x="228" y="191"/>
                  </a:lnTo>
                  <a:lnTo>
                    <a:pt x="236" y="213"/>
                  </a:lnTo>
                  <a:lnTo>
                    <a:pt x="386" y="198"/>
                  </a:lnTo>
                  <a:lnTo>
                    <a:pt x="394" y="210"/>
                  </a:lnTo>
                  <a:lnTo>
                    <a:pt x="386" y="229"/>
                  </a:lnTo>
                  <a:lnTo>
                    <a:pt x="407" y="278"/>
                  </a:lnTo>
                  <a:lnTo>
                    <a:pt x="397" y="293"/>
                  </a:lnTo>
                  <a:lnTo>
                    <a:pt x="406" y="308"/>
                  </a:lnTo>
                  <a:lnTo>
                    <a:pt x="433" y="300"/>
                  </a:lnTo>
                  <a:lnTo>
                    <a:pt x="438" y="318"/>
                  </a:lnTo>
                  <a:lnTo>
                    <a:pt x="429" y="357"/>
                  </a:lnTo>
                  <a:lnTo>
                    <a:pt x="474" y="378"/>
                  </a:lnTo>
                  <a:lnTo>
                    <a:pt x="445" y="409"/>
                  </a:lnTo>
                  <a:lnTo>
                    <a:pt x="444" y="388"/>
                  </a:lnTo>
                  <a:lnTo>
                    <a:pt x="402" y="384"/>
                  </a:lnTo>
                  <a:lnTo>
                    <a:pt x="390" y="362"/>
                  </a:lnTo>
                  <a:lnTo>
                    <a:pt x="380" y="388"/>
                  </a:lnTo>
                  <a:lnTo>
                    <a:pt x="349" y="402"/>
                  </a:lnTo>
                  <a:lnTo>
                    <a:pt x="282" y="388"/>
                  </a:lnTo>
                  <a:lnTo>
                    <a:pt x="296" y="378"/>
                  </a:lnTo>
                  <a:lnTo>
                    <a:pt x="251" y="362"/>
                  </a:lnTo>
                  <a:lnTo>
                    <a:pt x="222" y="343"/>
                  </a:lnTo>
                  <a:lnTo>
                    <a:pt x="204" y="350"/>
                  </a:lnTo>
                  <a:lnTo>
                    <a:pt x="207" y="362"/>
                  </a:lnTo>
                  <a:lnTo>
                    <a:pt x="136" y="362"/>
                  </a:lnTo>
                  <a:lnTo>
                    <a:pt x="83" y="347"/>
                  </a:lnTo>
                  <a:lnTo>
                    <a:pt x="47" y="354"/>
                  </a:lnTo>
                  <a:lnTo>
                    <a:pt x="47" y="294"/>
                  </a:lnTo>
                  <a:lnTo>
                    <a:pt x="64" y="240"/>
                  </a:lnTo>
                  <a:lnTo>
                    <a:pt x="33" y="186"/>
                  </a:lnTo>
                  <a:lnTo>
                    <a:pt x="22" y="141"/>
                  </a:lnTo>
                  <a:lnTo>
                    <a:pt x="8" y="120"/>
                  </a:lnTo>
                  <a:lnTo>
                    <a:pt x="0" y="30"/>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17" name="Freeform 25"/>
            <p:cNvSpPr>
              <a:spLocks/>
            </p:cNvSpPr>
            <p:nvPr/>
          </p:nvSpPr>
          <p:spPr bwMode="auto">
            <a:xfrm>
              <a:off x="3294" y="2432"/>
              <a:ext cx="285" cy="531"/>
            </a:xfrm>
            <a:custGeom>
              <a:avLst/>
              <a:gdLst/>
              <a:ahLst/>
              <a:cxnLst>
                <a:cxn ang="0">
                  <a:pos x="25" y="252"/>
                </a:cxn>
                <a:cxn ang="0">
                  <a:pos x="52" y="321"/>
                </a:cxn>
                <a:cxn ang="0">
                  <a:pos x="0" y="443"/>
                </a:cxn>
                <a:cxn ang="0">
                  <a:pos x="8" y="465"/>
                </a:cxn>
                <a:cxn ang="0">
                  <a:pos x="158" y="450"/>
                </a:cxn>
                <a:cxn ang="0">
                  <a:pos x="166" y="462"/>
                </a:cxn>
                <a:cxn ang="0">
                  <a:pos x="158" y="481"/>
                </a:cxn>
                <a:cxn ang="0">
                  <a:pos x="179" y="530"/>
                </a:cxn>
                <a:cxn ang="0">
                  <a:pos x="249" y="500"/>
                </a:cxn>
                <a:cxn ang="0">
                  <a:pos x="284" y="500"/>
                </a:cxn>
                <a:cxn ang="0">
                  <a:pos x="276" y="440"/>
                </a:cxn>
                <a:cxn ang="0">
                  <a:pos x="260" y="324"/>
                </a:cxn>
                <a:cxn ang="0">
                  <a:pos x="260" y="0"/>
                </a:cxn>
                <a:cxn ang="0">
                  <a:pos x="82" y="26"/>
                </a:cxn>
                <a:cxn ang="0">
                  <a:pos x="23" y="140"/>
                </a:cxn>
                <a:cxn ang="0">
                  <a:pos x="23" y="197"/>
                </a:cxn>
                <a:cxn ang="0">
                  <a:pos x="34" y="208"/>
                </a:cxn>
                <a:cxn ang="0">
                  <a:pos x="25" y="252"/>
                </a:cxn>
              </a:cxnLst>
              <a:rect l="0" t="0" r="r" b="b"/>
              <a:pathLst>
                <a:path w="285" h="531">
                  <a:moveTo>
                    <a:pt x="25" y="252"/>
                  </a:moveTo>
                  <a:lnTo>
                    <a:pt x="52" y="321"/>
                  </a:lnTo>
                  <a:lnTo>
                    <a:pt x="0" y="443"/>
                  </a:lnTo>
                  <a:lnTo>
                    <a:pt x="8" y="465"/>
                  </a:lnTo>
                  <a:lnTo>
                    <a:pt x="158" y="450"/>
                  </a:lnTo>
                  <a:lnTo>
                    <a:pt x="166" y="462"/>
                  </a:lnTo>
                  <a:lnTo>
                    <a:pt x="158" y="481"/>
                  </a:lnTo>
                  <a:lnTo>
                    <a:pt x="179" y="530"/>
                  </a:lnTo>
                  <a:lnTo>
                    <a:pt x="249" y="500"/>
                  </a:lnTo>
                  <a:lnTo>
                    <a:pt x="284" y="500"/>
                  </a:lnTo>
                  <a:lnTo>
                    <a:pt x="276" y="440"/>
                  </a:lnTo>
                  <a:lnTo>
                    <a:pt x="260" y="324"/>
                  </a:lnTo>
                  <a:lnTo>
                    <a:pt x="260" y="0"/>
                  </a:lnTo>
                  <a:lnTo>
                    <a:pt x="82" y="26"/>
                  </a:lnTo>
                  <a:lnTo>
                    <a:pt x="23" y="140"/>
                  </a:lnTo>
                  <a:lnTo>
                    <a:pt x="23" y="197"/>
                  </a:lnTo>
                  <a:lnTo>
                    <a:pt x="34" y="208"/>
                  </a:lnTo>
                  <a:lnTo>
                    <a:pt x="25" y="252"/>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18" name="Freeform 26"/>
            <p:cNvSpPr>
              <a:spLocks/>
            </p:cNvSpPr>
            <p:nvPr/>
          </p:nvSpPr>
          <p:spPr bwMode="auto">
            <a:xfrm>
              <a:off x="3554" y="2399"/>
              <a:ext cx="318" cy="474"/>
            </a:xfrm>
            <a:custGeom>
              <a:avLst/>
              <a:gdLst/>
              <a:ahLst/>
              <a:cxnLst>
                <a:cxn ang="0">
                  <a:pos x="16" y="473"/>
                </a:cxn>
                <a:cxn ang="0">
                  <a:pos x="0" y="357"/>
                </a:cxn>
                <a:cxn ang="0">
                  <a:pos x="0" y="33"/>
                </a:cxn>
                <a:cxn ang="0">
                  <a:pos x="212" y="0"/>
                </a:cxn>
                <a:cxn ang="0">
                  <a:pos x="299" y="300"/>
                </a:cxn>
                <a:cxn ang="0">
                  <a:pos x="294" y="341"/>
                </a:cxn>
                <a:cxn ang="0">
                  <a:pos x="297" y="388"/>
                </a:cxn>
                <a:cxn ang="0">
                  <a:pos x="317" y="424"/>
                </a:cxn>
                <a:cxn ang="0">
                  <a:pos x="16" y="473"/>
                </a:cxn>
              </a:cxnLst>
              <a:rect l="0" t="0" r="r" b="b"/>
              <a:pathLst>
                <a:path w="318" h="474">
                  <a:moveTo>
                    <a:pt x="16" y="473"/>
                  </a:moveTo>
                  <a:lnTo>
                    <a:pt x="0" y="357"/>
                  </a:lnTo>
                  <a:lnTo>
                    <a:pt x="0" y="33"/>
                  </a:lnTo>
                  <a:lnTo>
                    <a:pt x="212" y="0"/>
                  </a:lnTo>
                  <a:lnTo>
                    <a:pt x="299" y="300"/>
                  </a:lnTo>
                  <a:lnTo>
                    <a:pt x="294" y="341"/>
                  </a:lnTo>
                  <a:lnTo>
                    <a:pt x="297" y="388"/>
                  </a:lnTo>
                  <a:lnTo>
                    <a:pt x="317" y="424"/>
                  </a:lnTo>
                  <a:lnTo>
                    <a:pt x="16" y="473"/>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19" name="Freeform 27"/>
            <p:cNvSpPr>
              <a:spLocks/>
            </p:cNvSpPr>
            <p:nvPr/>
          </p:nvSpPr>
          <p:spPr bwMode="auto">
            <a:xfrm>
              <a:off x="3376" y="2170"/>
              <a:ext cx="683" cy="289"/>
            </a:xfrm>
            <a:custGeom>
              <a:avLst/>
              <a:gdLst/>
              <a:ahLst/>
              <a:cxnLst>
                <a:cxn ang="0">
                  <a:pos x="31" y="169"/>
                </a:cxn>
                <a:cxn ang="0">
                  <a:pos x="39" y="124"/>
                </a:cxn>
                <a:cxn ang="0">
                  <a:pos x="66" y="110"/>
                </a:cxn>
                <a:cxn ang="0">
                  <a:pos x="159" y="98"/>
                </a:cxn>
                <a:cxn ang="0">
                  <a:pos x="149" y="78"/>
                </a:cxn>
                <a:cxn ang="0">
                  <a:pos x="186" y="84"/>
                </a:cxn>
                <a:cxn ang="0">
                  <a:pos x="531" y="30"/>
                </a:cxn>
                <a:cxn ang="0">
                  <a:pos x="682" y="0"/>
                </a:cxn>
                <a:cxn ang="0">
                  <a:pos x="673" y="30"/>
                </a:cxn>
                <a:cxn ang="0">
                  <a:pos x="645" y="43"/>
                </a:cxn>
                <a:cxn ang="0">
                  <a:pos x="647" y="56"/>
                </a:cxn>
                <a:cxn ang="0">
                  <a:pos x="631" y="64"/>
                </a:cxn>
                <a:cxn ang="0">
                  <a:pos x="620" y="64"/>
                </a:cxn>
                <a:cxn ang="0">
                  <a:pos x="595" y="72"/>
                </a:cxn>
                <a:cxn ang="0">
                  <a:pos x="583" y="98"/>
                </a:cxn>
                <a:cxn ang="0">
                  <a:pos x="579" y="120"/>
                </a:cxn>
                <a:cxn ang="0">
                  <a:pos x="544" y="146"/>
                </a:cxn>
                <a:cxn ang="0">
                  <a:pos x="515" y="158"/>
                </a:cxn>
                <a:cxn ang="0">
                  <a:pos x="515" y="178"/>
                </a:cxn>
                <a:cxn ang="0">
                  <a:pos x="481" y="185"/>
                </a:cxn>
                <a:cxn ang="0">
                  <a:pos x="479" y="213"/>
                </a:cxn>
                <a:cxn ang="0">
                  <a:pos x="390" y="229"/>
                </a:cxn>
                <a:cxn ang="0">
                  <a:pos x="178" y="262"/>
                </a:cxn>
                <a:cxn ang="0">
                  <a:pos x="0" y="288"/>
                </a:cxn>
                <a:cxn ang="0">
                  <a:pos x="18" y="259"/>
                </a:cxn>
                <a:cxn ang="0">
                  <a:pos x="6" y="255"/>
                </a:cxn>
                <a:cxn ang="0">
                  <a:pos x="20" y="240"/>
                </a:cxn>
                <a:cxn ang="0">
                  <a:pos x="31" y="169"/>
                </a:cxn>
              </a:cxnLst>
              <a:rect l="0" t="0" r="r" b="b"/>
              <a:pathLst>
                <a:path w="683" h="289">
                  <a:moveTo>
                    <a:pt x="31" y="169"/>
                  </a:moveTo>
                  <a:lnTo>
                    <a:pt x="39" y="124"/>
                  </a:lnTo>
                  <a:lnTo>
                    <a:pt x="66" y="110"/>
                  </a:lnTo>
                  <a:lnTo>
                    <a:pt x="159" y="98"/>
                  </a:lnTo>
                  <a:lnTo>
                    <a:pt x="149" y="78"/>
                  </a:lnTo>
                  <a:lnTo>
                    <a:pt x="186" y="84"/>
                  </a:lnTo>
                  <a:lnTo>
                    <a:pt x="531" y="30"/>
                  </a:lnTo>
                  <a:lnTo>
                    <a:pt x="682" y="0"/>
                  </a:lnTo>
                  <a:lnTo>
                    <a:pt x="673" y="30"/>
                  </a:lnTo>
                  <a:lnTo>
                    <a:pt x="645" y="43"/>
                  </a:lnTo>
                  <a:lnTo>
                    <a:pt x="647" y="56"/>
                  </a:lnTo>
                  <a:lnTo>
                    <a:pt x="631" y="64"/>
                  </a:lnTo>
                  <a:lnTo>
                    <a:pt x="620" y="64"/>
                  </a:lnTo>
                  <a:lnTo>
                    <a:pt x="595" y="72"/>
                  </a:lnTo>
                  <a:lnTo>
                    <a:pt x="583" y="98"/>
                  </a:lnTo>
                  <a:lnTo>
                    <a:pt x="579" y="120"/>
                  </a:lnTo>
                  <a:lnTo>
                    <a:pt x="544" y="146"/>
                  </a:lnTo>
                  <a:lnTo>
                    <a:pt x="515" y="158"/>
                  </a:lnTo>
                  <a:lnTo>
                    <a:pt x="515" y="178"/>
                  </a:lnTo>
                  <a:lnTo>
                    <a:pt x="481" y="185"/>
                  </a:lnTo>
                  <a:lnTo>
                    <a:pt x="479" y="213"/>
                  </a:lnTo>
                  <a:lnTo>
                    <a:pt x="390" y="229"/>
                  </a:lnTo>
                  <a:lnTo>
                    <a:pt x="178" y="262"/>
                  </a:lnTo>
                  <a:lnTo>
                    <a:pt x="0" y="288"/>
                  </a:lnTo>
                  <a:lnTo>
                    <a:pt x="18" y="259"/>
                  </a:lnTo>
                  <a:lnTo>
                    <a:pt x="6" y="255"/>
                  </a:lnTo>
                  <a:lnTo>
                    <a:pt x="20" y="240"/>
                  </a:lnTo>
                  <a:lnTo>
                    <a:pt x="31" y="169"/>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20" name="Freeform 28"/>
            <p:cNvSpPr>
              <a:spLocks/>
            </p:cNvSpPr>
            <p:nvPr/>
          </p:nvSpPr>
          <p:spPr bwMode="auto">
            <a:xfrm>
              <a:off x="3855" y="2062"/>
              <a:ext cx="705" cy="322"/>
            </a:xfrm>
            <a:custGeom>
              <a:avLst/>
              <a:gdLst/>
              <a:ahLst/>
              <a:cxnLst>
                <a:cxn ang="0">
                  <a:pos x="203" y="108"/>
                </a:cxn>
                <a:cxn ang="0">
                  <a:pos x="659" y="0"/>
                </a:cxn>
                <a:cxn ang="0">
                  <a:pos x="676" y="42"/>
                </a:cxn>
                <a:cxn ang="0">
                  <a:pos x="649" y="44"/>
                </a:cxn>
                <a:cxn ang="0">
                  <a:pos x="626" y="68"/>
                </a:cxn>
                <a:cxn ang="0">
                  <a:pos x="599" y="51"/>
                </a:cxn>
                <a:cxn ang="0">
                  <a:pos x="611" y="73"/>
                </a:cxn>
                <a:cxn ang="0">
                  <a:pos x="611" y="92"/>
                </a:cxn>
                <a:cxn ang="0">
                  <a:pos x="625" y="73"/>
                </a:cxn>
                <a:cxn ang="0">
                  <a:pos x="668" y="63"/>
                </a:cxn>
                <a:cxn ang="0">
                  <a:pos x="678" y="78"/>
                </a:cxn>
                <a:cxn ang="0">
                  <a:pos x="678" y="58"/>
                </a:cxn>
                <a:cxn ang="0">
                  <a:pos x="699" y="63"/>
                </a:cxn>
                <a:cxn ang="0">
                  <a:pos x="704" y="89"/>
                </a:cxn>
                <a:cxn ang="0">
                  <a:pos x="678" y="130"/>
                </a:cxn>
                <a:cxn ang="0">
                  <a:pos x="647" y="130"/>
                </a:cxn>
                <a:cxn ang="0">
                  <a:pos x="626" y="142"/>
                </a:cxn>
                <a:cxn ang="0">
                  <a:pos x="642" y="158"/>
                </a:cxn>
                <a:cxn ang="0">
                  <a:pos x="626" y="184"/>
                </a:cxn>
                <a:cxn ang="0">
                  <a:pos x="673" y="169"/>
                </a:cxn>
                <a:cxn ang="0">
                  <a:pos x="671" y="190"/>
                </a:cxn>
                <a:cxn ang="0">
                  <a:pos x="633" y="228"/>
                </a:cxn>
                <a:cxn ang="0">
                  <a:pos x="580" y="247"/>
                </a:cxn>
                <a:cxn ang="0">
                  <a:pos x="569" y="305"/>
                </a:cxn>
                <a:cxn ang="0">
                  <a:pos x="519" y="312"/>
                </a:cxn>
                <a:cxn ang="0">
                  <a:pos x="403" y="253"/>
                </a:cxn>
                <a:cxn ang="0">
                  <a:pos x="314" y="270"/>
                </a:cxn>
                <a:cxn ang="0">
                  <a:pos x="294" y="259"/>
                </a:cxn>
                <a:cxn ang="0">
                  <a:pos x="267" y="265"/>
                </a:cxn>
                <a:cxn ang="0">
                  <a:pos x="247" y="262"/>
                </a:cxn>
                <a:cxn ang="0">
                  <a:pos x="133" y="286"/>
                </a:cxn>
                <a:cxn ang="0">
                  <a:pos x="127" y="299"/>
                </a:cxn>
                <a:cxn ang="0">
                  <a:pos x="115" y="301"/>
                </a:cxn>
                <a:cxn ang="0">
                  <a:pos x="0" y="321"/>
                </a:cxn>
                <a:cxn ang="0">
                  <a:pos x="2" y="293"/>
                </a:cxn>
                <a:cxn ang="0">
                  <a:pos x="36" y="286"/>
                </a:cxn>
                <a:cxn ang="0">
                  <a:pos x="36" y="266"/>
                </a:cxn>
                <a:cxn ang="0">
                  <a:pos x="65" y="254"/>
                </a:cxn>
                <a:cxn ang="0">
                  <a:pos x="100" y="228"/>
                </a:cxn>
                <a:cxn ang="0">
                  <a:pos x="104" y="206"/>
                </a:cxn>
                <a:cxn ang="0">
                  <a:pos x="116" y="180"/>
                </a:cxn>
                <a:cxn ang="0">
                  <a:pos x="141" y="172"/>
                </a:cxn>
                <a:cxn ang="0">
                  <a:pos x="152" y="172"/>
                </a:cxn>
                <a:cxn ang="0">
                  <a:pos x="168" y="164"/>
                </a:cxn>
                <a:cxn ang="0">
                  <a:pos x="166" y="151"/>
                </a:cxn>
                <a:cxn ang="0">
                  <a:pos x="194" y="138"/>
                </a:cxn>
                <a:cxn ang="0">
                  <a:pos x="203" y="108"/>
                </a:cxn>
              </a:cxnLst>
              <a:rect l="0" t="0" r="r" b="b"/>
              <a:pathLst>
                <a:path w="705" h="322">
                  <a:moveTo>
                    <a:pt x="203" y="108"/>
                  </a:moveTo>
                  <a:lnTo>
                    <a:pt x="659" y="0"/>
                  </a:lnTo>
                  <a:lnTo>
                    <a:pt x="676" y="42"/>
                  </a:lnTo>
                  <a:lnTo>
                    <a:pt x="649" y="44"/>
                  </a:lnTo>
                  <a:lnTo>
                    <a:pt x="626" y="68"/>
                  </a:lnTo>
                  <a:lnTo>
                    <a:pt x="599" y="51"/>
                  </a:lnTo>
                  <a:lnTo>
                    <a:pt x="611" y="73"/>
                  </a:lnTo>
                  <a:lnTo>
                    <a:pt x="611" y="92"/>
                  </a:lnTo>
                  <a:lnTo>
                    <a:pt x="625" y="73"/>
                  </a:lnTo>
                  <a:lnTo>
                    <a:pt x="668" y="63"/>
                  </a:lnTo>
                  <a:lnTo>
                    <a:pt x="678" y="78"/>
                  </a:lnTo>
                  <a:lnTo>
                    <a:pt x="678" y="58"/>
                  </a:lnTo>
                  <a:lnTo>
                    <a:pt x="699" y="63"/>
                  </a:lnTo>
                  <a:lnTo>
                    <a:pt x="704" y="89"/>
                  </a:lnTo>
                  <a:lnTo>
                    <a:pt x="678" y="130"/>
                  </a:lnTo>
                  <a:lnTo>
                    <a:pt x="647" y="130"/>
                  </a:lnTo>
                  <a:lnTo>
                    <a:pt x="626" y="142"/>
                  </a:lnTo>
                  <a:lnTo>
                    <a:pt x="642" y="158"/>
                  </a:lnTo>
                  <a:lnTo>
                    <a:pt x="626" y="184"/>
                  </a:lnTo>
                  <a:lnTo>
                    <a:pt x="673" y="169"/>
                  </a:lnTo>
                  <a:lnTo>
                    <a:pt x="671" y="190"/>
                  </a:lnTo>
                  <a:lnTo>
                    <a:pt x="633" y="228"/>
                  </a:lnTo>
                  <a:lnTo>
                    <a:pt x="580" y="247"/>
                  </a:lnTo>
                  <a:lnTo>
                    <a:pt x="569" y="305"/>
                  </a:lnTo>
                  <a:lnTo>
                    <a:pt x="519" y="312"/>
                  </a:lnTo>
                  <a:lnTo>
                    <a:pt x="403" y="253"/>
                  </a:lnTo>
                  <a:lnTo>
                    <a:pt x="314" y="270"/>
                  </a:lnTo>
                  <a:lnTo>
                    <a:pt x="294" y="259"/>
                  </a:lnTo>
                  <a:lnTo>
                    <a:pt x="267" y="265"/>
                  </a:lnTo>
                  <a:lnTo>
                    <a:pt x="247" y="262"/>
                  </a:lnTo>
                  <a:lnTo>
                    <a:pt x="133" y="286"/>
                  </a:lnTo>
                  <a:lnTo>
                    <a:pt x="127" y="299"/>
                  </a:lnTo>
                  <a:lnTo>
                    <a:pt x="115" y="301"/>
                  </a:lnTo>
                  <a:lnTo>
                    <a:pt x="0" y="321"/>
                  </a:lnTo>
                  <a:lnTo>
                    <a:pt x="2" y="293"/>
                  </a:lnTo>
                  <a:lnTo>
                    <a:pt x="36" y="286"/>
                  </a:lnTo>
                  <a:lnTo>
                    <a:pt x="36" y="266"/>
                  </a:lnTo>
                  <a:lnTo>
                    <a:pt x="65" y="254"/>
                  </a:lnTo>
                  <a:lnTo>
                    <a:pt x="100" y="228"/>
                  </a:lnTo>
                  <a:lnTo>
                    <a:pt x="104" y="206"/>
                  </a:lnTo>
                  <a:lnTo>
                    <a:pt x="116" y="180"/>
                  </a:lnTo>
                  <a:lnTo>
                    <a:pt x="141" y="172"/>
                  </a:lnTo>
                  <a:lnTo>
                    <a:pt x="152" y="172"/>
                  </a:lnTo>
                  <a:lnTo>
                    <a:pt x="168" y="164"/>
                  </a:lnTo>
                  <a:lnTo>
                    <a:pt x="166" y="151"/>
                  </a:lnTo>
                  <a:lnTo>
                    <a:pt x="194" y="138"/>
                  </a:lnTo>
                  <a:lnTo>
                    <a:pt x="203" y="108"/>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21" name="Freeform 29"/>
            <p:cNvSpPr>
              <a:spLocks/>
            </p:cNvSpPr>
            <p:nvPr/>
          </p:nvSpPr>
          <p:spPr bwMode="auto">
            <a:xfrm>
              <a:off x="3960" y="2315"/>
              <a:ext cx="415" cy="321"/>
            </a:xfrm>
            <a:custGeom>
              <a:avLst/>
              <a:gdLst/>
              <a:ahLst/>
              <a:cxnLst>
                <a:cxn ang="0">
                  <a:pos x="414" y="59"/>
                </a:cxn>
                <a:cxn ang="0">
                  <a:pos x="298" y="0"/>
                </a:cxn>
                <a:cxn ang="0">
                  <a:pos x="209" y="17"/>
                </a:cxn>
                <a:cxn ang="0">
                  <a:pos x="189" y="6"/>
                </a:cxn>
                <a:cxn ang="0">
                  <a:pos x="162" y="12"/>
                </a:cxn>
                <a:cxn ang="0">
                  <a:pos x="142" y="9"/>
                </a:cxn>
                <a:cxn ang="0">
                  <a:pos x="28" y="33"/>
                </a:cxn>
                <a:cxn ang="0">
                  <a:pos x="22" y="46"/>
                </a:cxn>
                <a:cxn ang="0">
                  <a:pos x="10" y="48"/>
                </a:cxn>
                <a:cxn ang="0">
                  <a:pos x="0" y="78"/>
                </a:cxn>
                <a:cxn ang="0">
                  <a:pos x="46" y="117"/>
                </a:cxn>
                <a:cxn ang="0">
                  <a:pos x="61" y="147"/>
                </a:cxn>
                <a:cxn ang="0">
                  <a:pos x="159" y="223"/>
                </a:cxn>
                <a:cxn ang="0">
                  <a:pos x="227" y="304"/>
                </a:cxn>
                <a:cxn ang="0">
                  <a:pos x="254" y="320"/>
                </a:cxn>
                <a:cxn ang="0">
                  <a:pos x="244" y="276"/>
                </a:cxn>
                <a:cxn ang="0">
                  <a:pos x="268" y="294"/>
                </a:cxn>
                <a:cxn ang="0">
                  <a:pos x="278" y="285"/>
                </a:cxn>
                <a:cxn ang="0">
                  <a:pos x="277" y="270"/>
                </a:cxn>
                <a:cxn ang="0">
                  <a:pos x="298" y="270"/>
                </a:cxn>
                <a:cxn ang="0">
                  <a:pos x="360" y="200"/>
                </a:cxn>
                <a:cxn ang="0">
                  <a:pos x="414" y="59"/>
                </a:cxn>
              </a:cxnLst>
              <a:rect l="0" t="0" r="r" b="b"/>
              <a:pathLst>
                <a:path w="415" h="321">
                  <a:moveTo>
                    <a:pt x="414" y="59"/>
                  </a:moveTo>
                  <a:lnTo>
                    <a:pt x="298" y="0"/>
                  </a:lnTo>
                  <a:lnTo>
                    <a:pt x="209" y="17"/>
                  </a:lnTo>
                  <a:lnTo>
                    <a:pt x="189" y="6"/>
                  </a:lnTo>
                  <a:lnTo>
                    <a:pt x="162" y="12"/>
                  </a:lnTo>
                  <a:lnTo>
                    <a:pt x="142" y="9"/>
                  </a:lnTo>
                  <a:lnTo>
                    <a:pt x="28" y="33"/>
                  </a:lnTo>
                  <a:lnTo>
                    <a:pt x="22" y="46"/>
                  </a:lnTo>
                  <a:lnTo>
                    <a:pt x="10" y="48"/>
                  </a:lnTo>
                  <a:lnTo>
                    <a:pt x="0" y="78"/>
                  </a:lnTo>
                  <a:lnTo>
                    <a:pt x="46" y="117"/>
                  </a:lnTo>
                  <a:lnTo>
                    <a:pt x="61" y="147"/>
                  </a:lnTo>
                  <a:lnTo>
                    <a:pt x="159" y="223"/>
                  </a:lnTo>
                  <a:lnTo>
                    <a:pt x="227" y="304"/>
                  </a:lnTo>
                  <a:lnTo>
                    <a:pt x="254" y="320"/>
                  </a:lnTo>
                  <a:lnTo>
                    <a:pt x="244" y="276"/>
                  </a:lnTo>
                  <a:lnTo>
                    <a:pt x="268" y="294"/>
                  </a:lnTo>
                  <a:lnTo>
                    <a:pt x="278" y="285"/>
                  </a:lnTo>
                  <a:lnTo>
                    <a:pt x="277" y="270"/>
                  </a:lnTo>
                  <a:lnTo>
                    <a:pt x="298" y="270"/>
                  </a:lnTo>
                  <a:lnTo>
                    <a:pt x="360" y="200"/>
                  </a:lnTo>
                  <a:lnTo>
                    <a:pt x="414" y="59"/>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22" name="Freeform 30"/>
            <p:cNvSpPr>
              <a:spLocks/>
            </p:cNvSpPr>
            <p:nvPr/>
          </p:nvSpPr>
          <p:spPr bwMode="auto">
            <a:xfrm>
              <a:off x="3766" y="2363"/>
              <a:ext cx="449" cy="488"/>
            </a:xfrm>
            <a:custGeom>
              <a:avLst/>
              <a:gdLst/>
              <a:ahLst/>
              <a:cxnLst>
                <a:cxn ang="0">
                  <a:pos x="419" y="453"/>
                </a:cxn>
                <a:cxn ang="0">
                  <a:pos x="398" y="445"/>
                </a:cxn>
                <a:cxn ang="0">
                  <a:pos x="387" y="434"/>
                </a:cxn>
                <a:cxn ang="0">
                  <a:pos x="377" y="471"/>
                </a:cxn>
                <a:cxn ang="0">
                  <a:pos x="369" y="470"/>
                </a:cxn>
                <a:cxn ang="0">
                  <a:pos x="359" y="457"/>
                </a:cxn>
                <a:cxn ang="0">
                  <a:pos x="118" y="487"/>
                </a:cxn>
                <a:cxn ang="0">
                  <a:pos x="105" y="460"/>
                </a:cxn>
                <a:cxn ang="0">
                  <a:pos x="85" y="424"/>
                </a:cxn>
                <a:cxn ang="0">
                  <a:pos x="82" y="377"/>
                </a:cxn>
                <a:cxn ang="0">
                  <a:pos x="87" y="336"/>
                </a:cxn>
                <a:cxn ang="0">
                  <a:pos x="0" y="36"/>
                </a:cxn>
                <a:cxn ang="0">
                  <a:pos x="89" y="20"/>
                </a:cxn>
                <a:cxn ang="0">
                  <a:pos x="204" y="0"/>
                </a:cxn>
                <a:cxn ang="0">
                  <a:pos x="194" y="30"/>
                </a:cxn>
                <a:cxn ang="0">
                  <a:pos x="240" y="69"/>
                </a:cxn>
                <a:cxn ang="0">
                  <a:pos x="255" y="99"/>
                </a:cxn>
                <a:cxn ang="0">
                  <a:pos x="353" y="175"/>
                </a:cxn>
                <a:cxn ang="0">
                  <a:pos x="421" y="256"/>
                </a:cxn>
                <a:cxn ang="0">
                  <a:pos x="448" y="272"/>
                </a:cxn>
                <a:cxn ang="0">
                  <a:pos x="424" y="337"/>
                </a:cxn>
                <a:cxn ang="0">
                  <a:pos x="426" y="383"/>
                </a:cxn>
                <a:cxn ang="0">
                  <a:pos x="418" y="399"/>
                </a:cxn>
                <a:cxn ang="0">
                  <a:pos x="419" y="453"/>
                </a:cxn>
              </a:cxnLst>
              <a:rect l="0" t="0" r="r" b="b"/>
              <a:pathLst>
                <a:path w="449" h="488">
                  <a:moveTo>
                    <a:pt x="419" y="453"/>
                  </a:moveTo>
                  <a:lnTo>
                    <a:pt x="398" y="445"/>
                  </a:lnTo>
                  <a:lnTo>
                    <a:pt x="387" y="434"/>
                  </a:lnTo>
                  <a:lnTo>
                    <a:pt x="377" y="471"/>
                  </a:lnTo>
                  <a:lnTo>
                    <a:pt x="369" y="470"/>
                  </a:lnTo>
                  <a:lnTo>
                    <a:pt x="359" y="457"/>
                  </a:lnTo>
                  <a:lnTo>
                    <a:pt x="118" y="487"/>
                  </a:lnTo>
                  <a:lnTo>
                    <a:pt x="105" y="460"/>
                  </a:lnTo>
                  <a:lnTo>
                    <a:pt x="85" y="424"/>
                  </a:lnTo>
                  <a:lnTo>
                    <a:pt x="82" y="377"/>
                  </a:lnTo>
                  <a:lnTo>
                    <a:pt x="87" y="336"/>
                  </a:lnTo>
                  <a:lnTo>
                    <a:pt x="0" y="36"/>
                  </a:lnTo>
                  <a:lnTo>
                    <a:pt x="89" y="20"/>
                  </a:lnTo>
                  <a:lnTo>
                    <a:pt x="204" y="0"/>
                  </a:lnTo>
                  <a:lnTo>
                    <a:pt x="194" y="30"/>
                  </a:lnTo>
                  <a:lnTo>
                    <a:pt x="240" y="69"/>
                  </a:lnTo>
                  <a:lnTo>
                    <a:pt x="255" y="99"/>
                  </a:lnTo>
                  <a:lnTo>
                    <a:pt x="353" y="175"/>
                  </a:lnTo>
                  <a:lnTo>
                    <a:pt x="421" y="256"/>
                  </a:lnTo>
                  <a:lnTo>
                    <a:pt x="448" y="272"/>
                  </a:lnTo>
                  <a:lnTo>
                    <a:pt x="424" y="337"/>
                  </a:lnTo>
                  <a:lnTo>
                    <a:pt x="426" y="383"/>
                  </a:lnTo>
                  <a:lnTo>
                    <a:pt x="418" y="399"/>
                  </a:lnTo>
                  <a:lnTo>
                    <a:pt x="419" y="453"/>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23" name="Freeform 31"/>
            <p:cNvSpPr>
              <a:spLocks/>
            </p:cNvSpPr>
            <p:nvPr/>
          </p:nvSpPr>
          <p:spPr bwMode="auto">
            <a:xfrm>
              <a:off x="3570" y="2797"/>
              <a:ext cx="827" cy="586"/>
            </a:xfrm>
            <a:custGeom>
              <a:avLst/>
              <a:gdLst/>
              <a:ahLst/>
              <a:cxnLst>
                <a:cxn ang="0">
                  <a:pos x="615" y="19"/>
                </a:cxn>
                <a:cxn ang="0">
                  <a:pos x="634" y="83"/>
                </a:cxn>
                <a:cxn ang="0">
                  <a:pos x="708" y="190"/>
                </a:cxn>
                <a:cxn ang="0">
                  <a:pos x="737" y="190"/>
                </a:cxn>
                <a:cxn ang="0">
                  <a:pos x="744" y="247"/>
                </a:cxn>
                <a:cxn ang="0">
                  <a:pos x="800" y="350"/>
                </a:cxn>
                <a:cxn ang="0">
                  <a:pos x="814" y="436"/>
                </a:cxn>
                <a:cxn ang="0">
                  <a:pos x="826" y="498"/>
                </a:cxn>
                <a:cxn ang="0">
                  <a:pos x="814" y="523"/>
                </a:cxn>
                <a:cxn ang="0">
                  <a:pos x="793" y="578"/>
                </a:cxn>
                <a:cxn ang="0">
                  <a:pos x="775" y="570"/>
                </a:cxn>
                <a:cxn ang="0">
                  <a:pos x="749" y="585"/>
                </a:cxn>
                <a:cxn ang="0">
                  <a:pos x="726" y="547"/>
                </a:cxn>
                <a:cxn ang="0">
                  <a:pos x="660" y="498"/>
                </a:cxn>
                <a:cxn ang="0">
                  <a:pos x="638" y="439"/>
                </a:cxn>
                <a:cxn ang="0">
                  <a:pos x="605" y="422"/>
                </a:cxn>
                <a:cxn ang="0">
                  <a:pos x="572" y="386"/>
                </a:cxn>
                <a:cxn ang="0">
                  <a:pos x="555" y="325"/>
                </a:cxn>
                <a:cxn ang="0">
                  <a:pos x="537" y="325"/>
                </a:cxn>
                <a:cxn ang="0">
                  <a:pos x="529" y="289"/>
                </a:cxn>
                <a:cxn ang="0">
                  <a:pos x="532" y="252"/>
                </a:cxn>
                <a:cxn ang="0">
                  <a:pos x="523" y="186"/>
                </a:cxn>
                <a:cxn ang="0">
                  <a:pos x="487" y="157"/>
                </a:cxn>
                <a:cxn ang="0">
                  <a:pos x="454" y="157"/>
                </a:cxn>
                <a:cxn ang="0">
                  <a:pos x="438" y="127"/>
                </a:cxn>
                <a:cxn ang="0">
                  <a:pos x="371" y="122"/>
                </a:cxn>
                <a:cxn ang="0">
                  <a:pos x="361" y="139"/>
                </a:cxn>
                <a:cxn ang="0">
                  <a:pos x="297" y="166"/>
                </a:cxn>
                <a:cxn ang="0">
                  <a:pos x="282" y="145"/>
                </a:cxn>
                <a:cxn ang="0">
                  <a:pos x="256" y="136"/>
                </a:cxn>
                <a:cxn ang="0">
                  <a:pos x="252" y="122"/>
                </a:cxn>
                <a:cxn ang="0">
                  <a:pos x="238" y="129"/>
                </a:cxn>
                <a:cxn ang="0">
                  <a:pos x="210" y="119"/>
                </a:cxn>
                <a:cxn ang="0">
                  <a:pos x="200" y="107"/>
                </a:cxn>
                <a:cxn ang="0">
                  <a:pos x="154" y="122"/>
                </a:cxn>
                <a:cxn ang="0">
                  <a:pos x="143" y="107"/>
                </a:cxn>
                <a:cxn ang="0">
                  <a:pos x="122" y="129"/>
                </a:cxn>
                <a:cxn ang="0">
                  <a:pos x="92" y="122"/>
                </a:cxn>
                <a:cxn ang="0">
                  <a:pos x="78" y="142"/>
                </a:cxn>
                <a:cxn ang="0">
                  <a:pos x="55" y="142"/>
                </a:cxn>
                <a:cxn ang="0">
                  <a:pos x="60" y="124"/>
                </a:cxn>
                <a:cxn ang="0">
                  <a:pos x="46" y="104"/>
                </a:cxn>
                <a:cxn ang="0">
                  <a:pos x="43" y="129"/>
                </a:cxn>
                <a:cxn ang="0">
                  <a:pos x="8" y="135"/>
                </a:cxn>
                <a:cxn ang="0">
                  <a:pos x="0" y="75"/>
                </a:cxn>
                <a:cxn ang="0">
                  <a:pos x="301" y="26"/>
                </a:cxn>
                <a:cxn ang="0">
                  <a:pos x="314" y="53"/>
                </a:cxn>
                <a:cxn ang="0">
                  <a:pos x="555" y="23"/>
                </a:cxn>
                <a:cxn ang="0">
                  <a:pos x="565" y="36"/>
                </a:cxn>
                <a:cxn ang="0">
                  <a:pos x="573" y="37"/>
                </a:cxn>
                <a:cxn ang="0">
                  <a:pos x="583" y="0"/>
                </a:cxn>
                <a:cxn ang="0">
                  <a:pos x="594" y="11"/>
                </a:cxn>
                <a:cxn ang="0">
                  <a:pos x="615" y="19"/>
                </a:cxn>
              </a:cxnLst>
              <a:rect l="0" t="0" r="r" b="b"/>
              <a:pathLst>
                <a:path w="827" h="586">
                  <a:moveTo>
                    <a:pt x="615" y="19"/>
                  </a:moveTo>
                  <a:lnTo>
                    <a:pt x="634" y="83"/>
                  </a:lnTo>
                  <a:lnTo>
                    <a:pt x="708" y="190"/>
                  </a:lnTo>
                  <a:lnTo>
                    <a:pt x="737" y="190"/>
                  </a:lnTo>
                  <a:lnTo>
                    <a:pt x="744" y="247"/>
                  </a:lnTo>
                  <a:lnTo>
                    <a:pt x="800" y="350"/>
                  </a:lnTo>
                  <a:lnTo>
                    <a:pt x="814" y="436"/>
                  </a:lnTo>
                  <a:lnTo>
                    <a:pt x="826" y="498"/>
                  </a:lnTo>
                  <a:lnTo>
                    <a:pt x="814" y="523"/>
                  </a:lnTo>
                  <a:lnTo>
                    <a:pt x="793" y="578"/>
                  </a:lnTo>
                  <a:lnTo>
                    <a:pt x="775" y="570"/>
                  </a:lnTo>
                  <a:lnTo>
                    <a:pt x="749" y="585"/>
                  </a:lnTo>
                  <a:lnTo>
                    <a:pt x="726" y="547"/>
                  </a:lnTo>
                  <a:lnTo>
                    <a:pt x="660" y="498"/>
                  </a:lnTo>
                  <a:lnTo>
                    <a:pt x="638" y="439"/>
                  </a:lnTo>
                  <a:lnTo>
                    <a:pt x="605" y="422"/>
                  </a:lnTo>
                  <a:lnTo>
                    <a:pt x="572" y="386"/>
                  </a:lnTo>
                  <a:lnTo>
                    <a:pt x="555" y="325"/>
                  </a:lnTo>
                  <a:lnTo>
                    <a:pt x="537" y="325"/>
                  </a:lnTo>
                  <a:lnTo>
                    <a:pt x="529" y="289"/>
                  </a:lnTo>
                  <a:lnTo>
                    <a:pt x="532" y="252"/>
                  </a:lnTo>
                  <a:lnTo>
                    <a:pt x="523" y="186"/>
                  </a:lnTo>
                  <a:lnTo>
                    <a:pt x="487" y="157"/>
                  </a:lnTo>
                  <a:lnTo>
                    <a:pt x="454" y="157"/>
                  </a:lnTo>
                  <a:lnTo>
                    <a:pt x="438" y="127"/>
                  </a:lnTo>
                  <a:lnTo>
                    <a:pt x="371" y="122"/>
                  </a:lnTo>
                  <a:lnTo>
                    <a:pt x="361" y="139"/>
                  </a:lnTo>
                  <a:lnTo>
                    <a:pt x="297" y="166"/>
                  </a:lnTo>
                  <a:lnTo>
                    <a:pt x="282" y="145"/>
                  </a:lnTo>
                  <a:lnTo>
                    <a:pt x="256" y="136"/>
                  </a:lnTo>
                  <a:lnTo>
                    <a:pt x="252" y="122"/>
                  </a:lnTo>
                  <a:lnTo>
                    <a:pt x="238" y="129"/>
                  </a:lnTo>
                  <a:lnTo>
                    <a:pt x="210" y="119"/>
                  </a:lnTo>
                  <a:lnTo>
                    <a:pt x="200" y="107"/>
                  </a:lnTo>
                  <a:lnTo>
                    <a:pt x="154" y="122"/>
                  </a:lnTo>
                  <a:lnTo>
                    <a:pt x="143" y="107"/>
                  </a:lnTo>
                  <a:lnTo>
                    <a:pt x="122" y="129"/>
                  </a:lnTo>
                  <a:lnTo>
                    <a:pt x="92" y="122"/>
                  </a:lnTo>
                  <a:lnTo>
                    <a:pt x="78" y="142"/>
                  </a:lnTo>
                  <a:lnTo>
                    <a:pt x="55" y="142"/>
                  </a:lnTo>
                  <a:lnTo>
                    <a:pt x="60" y="124"/>
                  </a:lnTo>
                  <a:lnTo>
                    <a:pt x="46" y="104"/>
                  </a:lnTo>
                  <a:lnTo>
                    <a:pt x="43" y="129"/>
                  </a:lnTo>
                  <a:lnTo>
                    <a:pt x="8" y="135"/>
                  </a:lnTo>
                  <a:lnTo>
                    <a:pt x="0" y="75"/>
                  </a:lnTo>
                  <a:lnTo>
                    <a:pt x="301" y="26"/>
                  </a:lnTo>
                  <a:lnTo>
                    <a:pt x="314" y="53"/>
                  </a:lnTo>
                  <a:lnTo>
                    <a:pt x="555" y="23"/>
                  </a:lnTo>
                  <a:lnTo>
                    <a:pt x="565" y="36"/>
                  </a:lnTo>
                  <a:lnTo>
                    <a:pt x="573" y="37"/>
                  </a:lnTo>
                  <a:lnTo>
                    <a:pt x="583" y="0"/>
                  </a:lnTo>
                  <a:lnTo>
                    <a:pt x="594" y="11"/>
                  </a:lnTo>
                  <a:lnTo>
                    <a:pt x="615" y="19"/>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24" name="Freeform 32"/>
            <p:cNvSpPr>
              <a:spLocks/>
            </p:cNvSpPr>
            <p:nvPr/>
          </p:nvSpPr>
          <p:spPr bwMode="auto">
            <a:xfrm>
              <a:off x="2245" y="1638"/>
              <a:ext cx="670" cy="337"/>
            </a:xfrm>
            <a:custGeom>
              <a:avLst/>
              <a:gdLst/>
              <a:ahLst/>
              <a:cxnLst>
                <a:cxn ang="0">
                  <a:pos x="9" y="0"/>
                </a:cxn>
                <a:cxn ang="0">
                  <a:pos x="157" y="12"/>
                </a:cxn>
                <a:cxn ang="0">
                  <a:pos x="412" y="12"/>
                </a:cxn>
                <a:cxn ang="0">
                  <a:pos x="450" y="26"/>
                </a:cxn>
                <a:cxn ang="0">
                  <a:pos x="485" y="32"/>
                </a:cxn>
                <a:cxn ang="0">
                  <a:pos x="524" y="22"/>
                </a:cxn>
                <a:cxn ang="0">
                  <a:pos x="552" y="40"/>
                </a:cxn>
                <a:cxn ang="0">
                  <a:pos x="571" y="71"/>
                </a:cxn>
                <a:cxn ang="0">
                  <a:pos x="638" y="260"/>
                </a:cxn>
                <a:cxn ang="0">
                  <a:pos x="669" y="325"/>
                </a:cxn>
                <a:cxn ang="0">
                  <a:pos x="141" y="336"/>
                </a:cxn>
                <a:cxn ang="0">
                  <a:pos x="141" y="220"/>
                </a:cxn>
                <a:cxn ang="0">
                  <a:pos x="0" y="217"/>
                </a:cxn>
                <a:cxn ang="0">
                  <a:pos x="9" y="0"/>
                </a:cxn>
              </a:cxnLst>
              <a:rect l="0" t="0" r="r" b="b"/>
              <a:pathLst>
                <a:path w="670" h="337">
                  <a:moveTo>
                    <a:pt x="9" y="0"/>
                  </a:moveTo>
                  <a:lnTo>
                    <a:pt x="157" y="12"/>
                  </a:lnTo>
                  <a:lnTo>
                    <a:pt x="412" y="12"/>
                  </a:lnTo>
                  <a:lnTo>
                    <a:pt x="450" y="26"/>
                  </a:lnTo>
                  <a:lnTo>
                    <a:pt x="485" y="32"/>
                  </a:lnTo>
                  <a:lnTo>
                    <a:pt x="524" y="22"/>
                  </a:lnTo>
                  <a:lnTo>
                    <a:pt x="552" y="40"/>
                  </a:lnTo>
                  <a:lnTo>
                    <a:pt x="571" y="71"/>
                  </a:lnTo>
                  <a:lnTo>
                    <a:pt x="638" y="260"/>
                  </a:lnTo>
                  <a:lnTo>
                    <a:pt x="669" y="325"/>
                  </a:lnTo>
                  <a:lnTo>
                    <a:pt x="141" y="336"/>
                  </a:lnTo>
                  <a:lnTo>
                    <a:pt x="141" y="220"/>
                  </a:lnTo>
                  <a:lnTo>
                    <a:pt x="0" y="217"/>
                  </a:lnTo>
                  <a:lnTo>
                    <a:pt x="9" y="0"/>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25" name="Freeform 33"/>
            <p:cNvSpPr>
              <a:spLocks/>
            </p:cNvSpPr>
            <p:nvPr/>
          </p:nvSpPr>
          <p:spPr bwMode="auto">
            <a:xfrm>
              <a:off x="2386" y="1963"/>
              <a:ext cx="612" cy="332"/>
            </a:xfrm>
            <a:custGeom>
              <a:avLst/>
              <a:gdLst/>
              <a:ahLst/>
              <a:cxnLst>
                <a:cxn ang="0">
                  <a:pos x="0" y="11"/>
                </a:cxn>
                <a:cxn ang="0">
                  <a:pos x="0" y="331"/>
                </a:cxn>
                <a:cxn ang="0">
                  <a:pos x="411" y="327"/>
                </a:cxn>
                <a:cxn ang="0">
                  <a:pos x="611" y="308"/>
                </a:cxn>
                <a:cxn ang="0">
                  <a:pos x="587" y="85"/>
                </a:cxn>
                <a:cxn ang="0">
                  <a:pos x="563" y="45"/>
                </a:cxn>
                <a:cxn ang="0">
                  <a:pos x="556" y="18"/>
                </a:cxn>
                <a:cxn ang="0">
                  <a:pos x="535" y="18"/>
                </a:cxn>
                <a:cxn ang="0">
                  <a:pos x="528" y="0"/>
                </a:cxn>
                <a:cxn ang="0">
                  <a:pos x="0" y="11"/>
                </a:cxn>
              </a:cxnLst>
              <a:rect l="0" t="0" r="r" b="b"/>
              <a:pathLst>
                <a:path w="612" h="332">
                  <a:moveTo>
                    <a:pt x="0" y="11"/>
                  </a:moveTo>
                  <a:lnTo>
                    <a:pt x="0" y="331"/>
                  </a:lnTo>
                  <a:lnTo>
                    <a:pt x="411" y="327"/>
                  </a:lnTo>
                  <a:lnTo>
                    <a:pt x="611" y="308"/>
                  </a:lnTo>
                  <a:lnTo>
                    <a:pt x="587" y="85"/>
                  </a:lnTo>
                  <a:lnTo>
                    <a:pt x="563" y="45"/>
                  </a:lnTo>
                  <a:lnTo>
                    <a:pt x="556" y="18"/>
                  </a:lnTo>
                  <a:lnTo>
                    <a:pt x="535" y="18"/>
                  </a:lnTo>
                  <a:lnTo>
                    <a:pt x="528" y="0"/>
                  </a:lnTo>
                  <a:lnTo>
                    <a:pt x="0" y="11"/>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26" name="Freeform 34"/>
            <p:cNvSpPr>
              <a:spLocks/>
            </p:cNvSpPr>
            <p:nvPr/>
          </p:nvSpPr>
          <p:spPr bwMode="auto">
            <a:xfrm>
              <a:off x="2805" y="1557"/>
              <a:ext cx="477" cy="346"/>
            </a:xfrm>
            <a:custGeom>
              <a:avLst/>
              <a:gdLst/>
              <a:ahLst/>
              <a:cxnLst>
                <a:cxn ang="0">
                  <a:pos x="11" y="25"/>
                </a:cxn>
                <a:cxn ang="0">
                  <a:pos x="392" y="0"/>
                </a:cxn>
                <a:cxn ang="0">
                  <a:pos x="406" y="8"/>
                </a:cxn>
                <a:cxn ang="0">
                  <a:pos x="400" y="57"/>
                </a:cxn>
                <a:cxn ang="0">
                  <a:pos x="415" y="84"/>
                </a:cxn>
                <a:cxn ang="0">
                  <a:pos x="451" y="102"/>
                </a:cxn>
                <a:cxn ang="0">
                  <a:pos x="474" y="132"/>
                </a:cxn>
                <a:cxn ang="0">
                  <a:pos x="476" y="169"/>
                </a:cxn>
                <a:cxn ang="0">
                  <a:pos x="463" y="194"/>
                </a:cxn>
                <a:cxn ang="0">
                  <a:pos x="428" y="203"/>
                </a:cxn>
                <a:cxn ang="0">
                  <a:pos x="434" y="246"/>
                </a:cxn>
                <a:cxn ang="0">
                  <a:pos x="415" y="280"/>
                </a:cxn>
                <a:cxn ang="0">
                  <a:pos x="414" y="345"/>
                </a:cxn>
                <a:cxn ang="0">
                  <a:pos x="383" y="314"/>
                </a:cxn>
                <a:cxn ang="0">
                  <a:pos x="78" y="341"/>
                </a:cxn>
                <a:cxn ang="0">
                  <a:pos x="11" y="152"/>
                </a:cxn>
                <a:cxn ang="0">
                  <a:pos x="11" y="121"/>
                </a:cxn>
                <a:cxn ang="0">
                  <a:pos x="14" y="113"/>
                </a:cxn>
                <a:cxn ang="0">
                  <a:pos x="11" y="64"/>
                </a:cxn>
                <a:cxn ang="0">
                  <a:pos x="0" y="49"/>
                </a:cxn>
                <a:cxn ang="0">
                  <a:pos x="11" y="25"/>
                </a:cxn>
              </a:cxnLst>
              <a:rect l="0" t="0" r="r" b="b"/>
              <a:pathLst>
                <a:path w="477" h="346">
                  <a:moveTo>
                    <a:pt x="11" y="25"/>
                  </a:moveTo>
                  <a:lnTo>
                    <a:pt x="392" y="0"/>
                  </a:lnTo>
                  <a:lnTo>
                    <a:pt x="406" y="8"/>
                  </a:lnTo>
                  <a:lnTo>
                    <a:pt x="400" y="57"/>
                  </a:lnTo>
                  <a:lnTo>
                    <a:pt x="415" y="84"/>
                  </a:lnTo>
                  <a:lnTo>
                    <a:pt x="451" y="102"/>
                  </a:lnTo>
                  <a:lnTo>
                    <a:pt x="474" y="132"/>
                  </a:lnTo>
                  <a:lnTo>
                    <a:pt x="476" y="169"/>
                  </a:lnTo>
                  <a:lnTo>
                    <a:pt x="463" y="194"/>
                  </a:lnTo>
                  <a:lnTo>
                    <a:pt x="428" y="203"/>
                  </a:lnTo>
                  <a:lnTo>
                    <a:pt x="434" y="246"/>
                  </a:lnTo>
                  <a:lnTo>
                    <a:pt x="415" y="280"/>
                  </a:lnTo>
                  <a:lnTo>
                    <a:pt x="414" y="345"/>
                  </a:lnTo>
                  <a:lnTo>
                    <a:pt x="383" y="314"/>
                  </a:lnTo>
                  <a:lnTo>
                    <a:pt x="78" y="341"/>
                  </a:lnTo>
                  <a:lnTo>
                    <a:pt x="11" y="152"/>
                  </a:lnTo>
                  <a:lnTo>
                    <a:pt x="11" y="121"/>
                  </a:lnTo>
                  <a:lnTo>
                    <a:pt x="14" y="113"/>
                  </a:lnTo>
                  <a:lnTo>
                    <a:pt x="11" y="64"/>
                  </a:lnTo>
                  <a:lnTo>
                    <a:pt x="0" y="49"/>
                  </a:lnTo>
                  <a:lnTo>
                    <a:pt x="11" y="25"/>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27" name="Freeform 35"/>
            <p:cNvSpPr>
              <a:spLocks/>
            </p:cNvSpPr>
            <p:nvPr/>
          </p:nvSpPr>
          <p:spPr bwMode="auto">
            <a:xfrm>
              <a:off x="3219" y="1621"/>
              <a:ext cx="334" cy="618"/>
            </a:xfrm>
            <a:custGeom>
              <a:avLst/>
              <a:gdLst/>
              <a:ahLst/>
              <a:cxnLst>
                <a:cxn ang="0">
                  <a:pos x="37" y="38"/>
                </a:cxn>
                <a:cxn ang="0">
                  <a:pos x="250" y="0"/>
                </a:cxn>
                <a:cxn ang="0">
                  <a:pos x="249" y="24"/>
                </a:cxn>
                <a:cxn ang="0">
                  <a:pos x="274" y="61"/>
                </a:cxn>
                <a:cxn ang="0">
                  <a:pos x="281" y="96"/>
                </a:cxn>
                <a:cxn ang="0">
                  <a:pos x="319" y="339"/>
                </a:cxn>
                <a:cxn ang="0">
                  <a:pos x="315" y="372"/>
                </a:cxn>
                <a:cxn ang="0">
                  <a:pos x="333" y="397"/>
                </a:cxn>
                <a:cxn ang="0">
                  <a:pos x="298" y="509"/>
                </a:cxn>
                <a:cxn ang="0">
                  <a:pos x="274" y="551"/>
                </a:cxn>
                <a:cxn ang="0">
                  <a:pos x="285" y="568"/>
                </a:cxn>
                <a:cxn ang="0">
                  <a:pos x="267" y="577"/>
                </a:cxn>
                <a:cxn ang="0">
                  <a:pos x="272" y="602"/>
                </a:cxn>
                <a:cxn ang="0">
                  <a:pos x="216" y="601"/>
                </a:cxn>
                <a:cxn ang="0">
                  <a:pos x="203" y="617"/>
                </a:cxn>
                <a:cxn ang="0">
                  <a:pos x="179" y="605"/>
                </a:cxn>
                <a:cxn ang="0">
                  <a:pos x="161" y="560"/>
                </a:cxn>
                <a:cxn ang="0">
                  <a:pos x="112" y="513"/>
                </a:cxn>
                <a:cxn ang="0">
                  <a:pos x="119" y="431"/>
                </a:cxn>
                <a:cxn ang="0">
                  <a:pos x="69" y="404"/>
                </a:cxn>
                <a:cxn ang="0">
                  <a:pos x="31" y="357"/>
                </a:cxn>
                <a:cxn ang="0">
                  <a:pos x="0" y="281"/>
                </a:cxn>
                <a:cxn ang="0">
                  <a:pos x="1" y="216"/>
                </a:cxn>
                <a:cxn ang="0">
                  <a:pos x="20" y="182"/>
                </a:cxn>
                <a:cxn ang="0">
                  <a:pos x="14" y="139"/>
                </a:cxn>
                <a:cxn ang="0">
                  <a:pos x="49" y="130"/>
                </a:cxn>
                <a:cxn ang="0">
                  <a:pos x="62" y="105"/>
                </a:cxn>
                <a:cxn ang="0">
                  <a:pos x="60" y="68"/>
                </a:cxn>
                <a:cxn ang="0">
                  <a:pos x="37" y="38"/>
                </a:cxn>
              </a:cxnLst>
              <a:rect l="0" t="0" r="r" b="b"/>
              <a:pathLst>
                <a:path w="334" h="618">
                  <a:moveTo>
                    <a:pt x="37" y="38"/>
                  </a:moveTo>
                  <a:lnTo>
                    <a:pt x="250" y="0"/>
                  </a:lnTo>
                  <a:lnTo>
                    <a:pt x="249" y="24"/>
                  </a:lnTo>
                  <a:lnTo>
                    <a:pt x="274" y="61"/>
                  </a:lnTo>
                  <a:lnTo>
                    <a:pt x="281" y="96"/>
                  </a:lnTo>
                  <a:lnTo>
                    <a:pt x="319" y="339"/>
                  </a:lnTo>
                  <a:lnTo>
                    <a:pt x="315" y="372"/>
                  </a:lnTo>
                  <a:lnTo>
                    <a:pt x="333" y="397"/>
                  </a:lnTo>
                  <a:lnTo>
                    <a:pt x="298" y="509"/>
                  </a:lnTo>
                  <a:lnTo>
                    <a:pt x="274" y="551"/>
                  </a:lnTo>
                  <a:lnTo>
                    <a:pt x="285" y="568"/>
                  </a:lnTo>
                  <a:lnTo>
                    <a:pt x="267" y="577"/>
                  </a:lnTo>
                  <a:lnTo>
                    <a:pt x="272" y="602"/>
                  </a:lnTo>
                  <a:lnTo>
                    <a:pt x="216" y="601"/>
                  </a:lnTo>
                  <a:lnTo>
                    <a:pt x="203" y="617"/>
                  </a:lnTo>
                  <a:lnTo>
                    <a:pt x="179" y="605"/>
                  </a:lnTo>
                  <a:lnTo>
                    <a:pt x="161" y="560"/>
                  </a:lnTo>
                  <a:lnTo>
                    <a:pt x="112" y="513"/>
                  </a:lnTo>
                  <a:lnTo>
                    <a:pt x="119" y="431"/>
                  </a:lnTo>
                  <a:lnTo>
                    <a:pt x="69" y="404"/>
                  </a:lnTo>
                  <a:lnTo>
                    <a:pt x="31" y="357"/>
                  </a:lnTo>
                  <a:lnTo>
                    <a:pt x="0" y="281"/>
                  </a:lnTo>
                  <a:lnTo>
                    <a:pt x="1" y="216"/>
                  </a:lnTo>
                  <a:lnTo>
                    <a:pt x="20" y="182"/>
                  </a:lnTo>
                  <a:lnTo>
                    <a:pt x="14" y="139"/>
                  </a:lnTo>
                  <a:lnTo>
                    <a:pt x="49" y="130"/>
                  </a:lnTo>
                  <a:lnTo>
                    <a:pt x="62" y="105"/>
                  </a:lnTo>
                  <a:lnTo>
                    <a:pt x="60" y="68"/>
                  </a:lnTo>
                  <a:lnTo>
                    <a:pt x="37" y="38"/>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28" name="Freeform 36"/>
            <p:cNvSpPr>
              <a:spLocks/>
            </p:cNvSpPr>
            <p:nvPr/>
          </p:nvSpPr>
          <p:spPr bwMode="auto">
            <a:xfrm>
              <a:off x="2883" y="1871"/>
              <a:ext cx="565" cy="469"/>
            </a:xfrm>
            <a:custGeom>
              <a:avLst/>
              <a:gdLst/>
              <a:ahLst/>
              <a:cxnLst>
                <a:cxn ang="0">
                  <a:pos x="122" y="453"/>
                </a:cxn>
                <a:cxn ang="0">
                  <a:pos x="277" y="441"/>
                </a:cxn>
                <a:cxn ang="0">
                  <a:pos x="493" y="423"/>
                </a:cxn>
                <a:cxn ang="0">
                  <a:pos x="479" y="468"/>
                </a:cxn>
                <a:cxn ang="0">
                  <a:pos x="524" y="468"/>
                </a:cxn>
                <a:cxn ang="0">
                  <a:pos x="532" y="423"/>
                </a:cxn>
                <a:cxn ang="0">
                  <a:pos x="559" y="409"/>
                </a:cxn>
                <a:cxn ang="0">
                  <a:pos x="564" y="390"/>
                </a:cxn>
                <a:cxn ang="0">
                  <a:pos x="547" y="380"/>
                </a:cxn>
                <a:cxn ang="0">
                  <a:pos x="539" y="367"/>
                </a:cxn>
                <a:cxn ang="0">
                  <a:pos x="515" y="355"/>
                </a:cxn>
                <a:cxn ang="0">
                  <a:pos x="497" y="310"/>
                </a:cxn>
                <a:cxn ang="0">
                  <a:pos x="448" y="263"/>
                </a:cxn>
                <a:cxn ang="0">
                  <a:pos x="455" y="181"/>
                </a:cxn>
                <a:cxn ang="0">
                  <a:pos x="405" y="154"/>
                </a:cxn>
                <a:cxn ang="0">
                  <a:pos x="367" y="107"/>
                </a:cxn>
                <a:cxn ang="0">
                  <a:pos x="336" y="31"/>
                </a:cxn>
                <a:cxn ang="0">
                  <a:pos x="305" y="0"/>
                </a:cxn>
                <a:cxn ang="0">
                  <a:pos x="0" y="27"/>
                </a:cxn>
                <a:cxn ang="0">
                  <a:pos x="31" y="92"/>
                </a:cxn>
                <a:cxn ang="0">
                  <a:pos x="38" y="110"/>
                </a:cxn>
                <a:cxn ang="0">
                  <a:pos x="59" y="110"/>
                </a:cxn>
                <a:cxn ang="0">
                  <a:pos x="66" y="137"/>
                </a:cxn>
                <a:cxn ang="0">
                  <a:pos x="90" y="177"/>
                </a:cxn>
                <a:cxn ang="0">
                  <a:pos x="114" y="400"/>
                </a:cxn>
                <a:cxn ang="0">
                  <a:pos x="122" y="453"/>
                </a:cxn>
              </a:cxnLst>
              <a:rect l="0" t="0" r="r" b="b"/>
              <a:pathLst>
                <a:path w="565" h="469">
                  <a:moveTo>
                    <a:pt x="122" y="453"/>
                  </a:moveTo>
                  <a:lnTo>
                    <a:pt x="277" y="441"/>
                  </a:lnTo>
                  <a:lnTo>
                    <a:pt x="493" y="423"/>
                  </a:lnTo>
                  <a:lnTo>
                    <a:pt x="479" y="468"/>
                  </a:lnTo>
                  <a:lnTo>
                    <a:pt x="524" y="468"/>
                  </a:lnTo>
                  <a:lnTo>
                    <a:pt x="532" y="423"/>
                  </a:lnTo>
                  <a:lnTo>
                    <a:pt x="559" y="409"/>
                  </a:lnTo>
                  <a:lnTo>
                    <a:pt x="564" y="390"/>
                  </a:lnTo>
                  <a:lnTo>
                    <a:pt x="547" y="380"/>
                  </a:lnTo>
                  <a:lnTo>
                    <a:pt x="539" y="367"/>
                  </a:lnTo>
                  <a:lnTo>
                    <a:pt x="515" y="355"/>
                  </a:lnTo>
                  <a:lnTo>
                    <a:pt x="497" y="310"/>
                  </a:lnTo>
                  <a:lnTo>
                    <a:pt x="448" y="263"/>
                  </a:lnTo>
                  <a:lnTo>
                    <a:pt x="455" y="181"/>
                  </a:lnTo>
                  <a:lnTo>
                    <a:pt x="405" y="154"/>
                  </a:lnTo>
                  <a:lnTo>
                    <a:pt x="367" y="107"/>
                  </a:lnTo>
                  <a:lnTo>
                    <a:pt x="336" y="31"/>
                  </a:lnTo>
                  <a:lnTo>
                    <a:pt x="305" y="0"/>
                  </a:lnTo>
                  <a:lnTo>
                    <a:pt x="0" y="27"/>
                  </a:lnTo>
                  <a:lnTo>
                    <a:pt x="31" y="92"/>
                  </a:lnTo>
                  <a:lnTo>
                    <a:pt x="38" y="110"/>
                  </a:lnTo>
                  <a:lnTo>
                    <a:pt x="59" y="110"/>
                  </a:lnTo>
                  <a:lnTo>
                    <a:pt x="66" y="137"/>
                  </a:lnTo>
                  <a:lnTo>
                    <a:pt x="90" y="177"/>
                  </a:lnTo>
                  <a:lnTo>
                    <a:pt x="114" y="400"/>
                  </a:lnTo>
                  <a:lnTo>
                    <a:pt x="122" y="453"/>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29" name="Freeform 37"/>
            <p:cNvSpPr>
              <a:spLocks/>
            </p:cNvSpPr>
            <p:nvPr/>
          </p:nvSpPr>
          <p:spPr bwMode="auto">
            <a:xfrm>
              <a:off x="3500" y="1672"/>
              <a:ext cx="259" cy="459"/>
            </a:xfrm>
            <a:custGeom>
              <a:avLst/>
              <a:gdLst/>
              <a:ahLst/>
              <a:cxnLst>
                <a:cxn ang="0">
                  <a:pos x="0" y="45"/>
                </a:cxn>
                <a:cxn ang="0">
                  <a:pos x="38" y="288"/>
                </a:cxn>
                <a:cxn ang="0">
                  <a:pos x="34" y="321"/>
                </a:cxn>
                <a:cxn ang="0">
                  <a:pos x="52" y="346"/>
                </a:cxn>
                <a:cxn ang="0">
                  <a:pos x="17" y="458"/>
                </a:cxn>
                <a:cxn ang="0">
                  <a:pos x="45" y="441"/>
                </a:cxn>
                <a:cxn ang="0">
                  <a:pos x="144" y="426"/>
                </a:cxn>
                <a:cxn ang="0">
                  <a:pos x="150" y="397"/>
                </a:cxn>
                <a:cxn ang="0">
                  <a:pos x="180" y="414"/>
                </a:cxn>
                <a:cxn ang="0">
                  <a:pos x="199" y="370"/>
                </a:cxn>
                <a:cxn ang="0">
                  <a:pos x="224" y="330"/>
                </a:cxn>
                <a:cxn ang="0">
                  <a:pos x="258" y="298"/>
                </a:cxn>
                <a:cxn ang="0">
                  <a:pos x="204" y="0"/>
                </a:cxn>
                <a:cxn ang="0">
                  <a:pos x="71" y="17"/>
                </a:cxn>
                <a:cxn ang="0">
                  <a:pos x="55" y="32"/>
                </a:cxn>
                <a:cxn ang="0">
                  <a:pos x="24" y="43"/>
                </a:cxn>
                <a:cxn ang="0">
                  <a:pos x="0" y="45"/>
                </a:cxn>
              </a:cxnLst>
              <a:rect l="0" t="0" r="r" b="b"/>
              <a:pathLst>
                <a:path w="259" h="459">
                  <a:moveTo>
                    <a:pt x="0" y="45"/>
                  </a:moveTo>
                  <a:lnTo>
                    <a:pt x="38" y="288"/>
                  </a:lnTo>
                  <a:lnTo>
                    <a:pt x="34" y="321"/>
                  </a:lnTo>
                  <a:lnTo>
                    <a:pt x="52" y="346"/>
                  </a:lnTo>
                  <a:lnTo>
                    <a:pt x="17" y="458"/>
                  </a:lnTo>
                  <a:lnTo>
                    <a:pt x="45" y="441"/>
                  </a:lnTo>
                  <a:lnTo>
                    <a:pt x="144" y="426"/>
                  </a:lnTo>
                  <a:lnTo>
                    <a:pt x="150" y="397"/>
                  </a:lnTo>
                  <a:lnTo>
                    <a:pt x="180" y="414"/>
                  </a:lnTo>
                  <a:lnTo>
                    <a:pt x="199" y="370"/>
                  </a:lnTo>
                  <a:lnTo>
                    <a:pt x="224" y="330"/>
                  </a:lnTo>
                  <a:lnTo>
                    <a:pt x="258" y="298"/>
                  </a:lnTo>
                  <a:lnTo>
                    <a:pt x="204" y="0"/>
                  </a:lnTo>
                  <a:lnTo>
                    <a:pt x="71" y="17"/>
                  </a:lnTo>
                  <a:lnTo>
                    <a:pt x="55" y="32"/>
                  </a:lnTo>
                  <a:lnTo>
                    <a:pt x="24" y="43"/>
                  </a:lnTo>
                  <a:lnTo>
                    <a:pt x="0" y="45"/>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30" name="Freeform 38"/>
            <p:cNvSpPr>
              <a:spLocks/>
            </p:cNvSpPr>
            <p:nvPr/>
          </p:nvSpPr>
          <p:spPr bwMode="auto">
            <a:xfrm>
              <a:off x="2269" y="978"/>
              <a:ext cx="520" cy="363"/>
            </a:xfrm>
            <a:custGeom>
              <a:avLst/>
              <a:gdLst/>
              <a:ahLst/>
              <a:cxnLst>
                <a:cxn ang="0">
                  <a:pos x="11" y="5"/>
                </a:cxn>
                <a:cxn ang="0">
                  <a:pos x="0" y="356"/>
                </a:cxn>
                <a:cxn ang="0">
                  <a:pos x="354" y="362"/>
                </a:cxn>
                <a:cxn ang="0">
                  <a:pos x="519" y="350"/>
                </a:cxn>
                <a:cxn ang="0">
                  <a:pos x="507" y="206"/>
                </a:cxn>
                <a:cxn ang="0">
                  <a:pos x="480" y="133"/>
                </a:cxn>
                <a:cxn ang="0">
                  <a:pos x="453" y="0"/>
                </a:cxn>
                <a:cxn ang="0">
                  <a:pos x="251" y="5"/>
                </a:cxn>
                <a:cxn ang="0">
                  <a:pos x="150" y="5"/>
                </a:cxn>
                <a:cxn ang="0">
                  <a:pos x="11" y="5"/>
                </a:cxn>
              </a:cxnLst>
              <a:rect l="0" t="0" r="r" b="b"/>
              <a:pathLst>
                <a:path w="520" h="363">
                  <a:moveTo>
                    <a:pt x="11" y="5"/>
                  </a:moveTo>
                  <a:lnTo>
                    <a:pt x="0" y="356"/>
                  </a:lnTo>
                  <a:lnTo>
                    <a:pt x="354" y="362"/>
                  </a:lnTo>
                  <a:lnTo>
                    <a:pt x="519" y="350"/>
                  </a:lnTo>
                  <a:lnTo>
                    <a:pt x="507" y="206"/>
                  </a:lnTo>
                  <a:lnTo>
                    <a:pt x="480" y="133"/>
                  </a:lnTo>
                  <a:lnTo>
                    <a:pt x="453" y="0"/>
                  </a:lnTo>
                  <a:lnTo>
                    <a:pt x="251" y="5"/>
                  </a:lnTo>
                  <a:lnTo>
                    <a:pt x="150" y="5"/>
                  </a:lnTo>
                  <a:lnTo>
                    <a:pt x="11" y="5"/>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31" name="Freeform 39"/>
            <p:cNvSpPr>
              <a:spLocks/>
            </p:cNvSpPr>
            <p:nvPr/>
          </p:nvSpPr>
          <p:spPr bwMode="auto">
            <a:xfrm>
              <a:off x="2254" y="1328"/>
              <a:ext cx="566" cy="382"/>
            </a:xfrm>
            <a:custGeom>
              <a:avLst/>
              <a:gdLst/>
              <a:ahLst/>
              <a:cxnLst>
                <a:cxn ang="0">
                  <a:pos x="15" y="6"/>
                </a:cxn>
                <a:cxn ang="0">
                  <a:pos x="369" y="12"/>
                </a:cxn>
                <a:cxn ang="0">
                  <a:pos x="534" y="0"/>
                </a:cxn>
                <a:cxn ang="0">
                  <a:pos x="515" y="35"/>
                </a:cxn>
                <a:cxn ang="0">
                  <a:pos x="537" y="68"/>
                </a:cxn>
                <a:cxn ang="0">
                  <a:pos x="562" y="254"/>
                </a:cxn>
                <a:cxn ang="0">
                  <a:pos x="551" y="278"/>
                </a:cxn>
                <a:cxn ang="0">
                  <a:pos x="562" y="293"/>
                </a:cxn>
                <a:cxn ang="0">
                  <a:pos x="565" y="342"/>
                </a:cxn>
                <a:cxn ang="0">
                  <a:pos x="562" y="350"/>
                </a:cxn>
                <a:cxn ang="0">
                  <a:pos x="562" y="381"/>
                </a:cxn>
                <a:cxn ang="0">
                  <a:pos x="543" y="350"/>
                </a:cxn>
                <a:cxn ang="0">
                  <a:pos x="515" y="332"/>
                </a:cxn>
                <a:cxn ang="0">
                  <a:pos x="476" y="342"/>
                </a:cxn>
                <a:cxn ang="0">
                  <a:pos x="441" y="336"/>
                </a:cxn>
                <a:cxn ang="0">
                  <a:pos x="403" y="322"/>
                </a:cxn>
                <a:cxn ang="0">
                  <a:pos x="148" y="322"/>
                </a:cxn>
                <a:cxn ang="0">
                  <a:pos x="0" y="310"/>
                </a:cxn>
                <a:cxn ang="0">
                  <a:pos x="5" y="103"/>
                </a:cxn>
                <a:cxn ang="0">
                  <a:pos x="15" y="6"/>
                </a:cxn>
              </a:cxnLst>
              <a:rect l="0" t="0" r="r" b="b"/>
              <a:pathLst>
                <a:path w="566" h="382">
                  <a:moveTo>
                    <a:pt x="15" y="6"/>
                  </a:moveTo>
                  <a:lnTo>
                    <a:pt x="369" y="12"/>
                  </a:lnTo>
                  <a:lnTo>
                    <a:pt x="534" y="0"/>
                  </a:lnTo>
                  <a:lnTo>
                    <a:pt x="515" y="35"/>
                  </a:lnTo>
                  <a:lnTo>
                    <a:pt x="537" y="68"/>
                  </a:lnTo>
                  <a:lnTo>
                    <a:pt x="562" y="254"/>
                  </a:lnTo>
                  <a:lnTo>
                    <a:pt x="551" y="278"/>
                  </a:lnTo>
                  <a:lnTo>
                    <a:pt x="562" y="293"/>
                  </a:lnTo>
                  <a:lnTo>
                    <a:pt x="565" y="342"/>
                  </a:lnTo>
                  <a:lnTo>
                    <a:pt x="562" y="350"/>
                  </a:lnTo>
                  <a:lnTo>
                    <a:pt x="562" y="381"/>
                  </a:lnTo>
                  <a:lnTo>
                    <a:pt x="543" y="350"/>
                  </a:lnTo>
                  <a:lnTo>
                    <a:pt x="515" y="332"/>
                  </a:lnTo>
                  <a:lnTo>
                    <a:pt x="476" y="342"/>
                  </a:lnTo>
                  <a:lnTo>
                    <a:pt x="441" y="336"/>
                  </a:lnTo>
                  <a:lnTo>
                    <a:pt x="403" y="322"/>
                  </a:lnTo>
                  <a:lnTo>
                    <a:pt x="148" y="322"/>
                  </a:lnTo>
                  <a:lnTo>
                    <a:pt x="0" y="310"/>
                  </a:lnTo>
                  <a:lnTo>
                    <a:pt x="5" y="103"/>
                  </a:lnTo>
                  <a:lnTo>
                    <a:pt x="15" y="6"/>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32" name="Freeform 40"/>
            <p:cNvSpPr>
              <a:spLocks/>
            </p:cNvSpPr>
            <p:nvPr/>
          </p:nvSpPr>
          <p:spPr bwMode="auto">
            <a:xfrm>
              <a:off x="2722" y="908"/>
              <a:ext cx="560" cy="675"/>
            </a:xfrm>
            <a:custGeom>
              <a:avLst/>
              <a:gdLst/>
              <a:ahLst/>
              <a:cxnLst>
                <a:cxn ang="0">
                  <a:pos x="559" y="151"/>
                </a:cxn>
                <a:cxn ang="0">
                  <a:pos x="517" y="195"/>
                </a:cxn>
                <a:cxn ang="0">
                  <a:pos x="461" y="225"/>
                </a:cxn>
                <a:cxn ang="0">
                  <a:pos x="392" y="309"/>
                </a:cxn>
                <a:cxn ang="0">
                  <a:pos x="374" y="340"/>
                </a:cxn>
                <a:cxn ang="0">
                  <a:pos x="366" y="379"/>
                </a:cxn>
                <a:cxn ang="0">
                  <a:pos x="343" y="396"/>
                </a:cxn>
                <a:cxn ang="0">
                  <a:pos x="366" y="407"/>
                </a:cxn>
                <a:cxn ang="0">
                  <a:pos x="335" y="407"/>
                </a:cxn>
                <a:cxn ang="0">
                  <a:pos x="354" y="420"/>
                </a:cxn>
                <a:cxn ang="0">
                  <a:pos x="346" y="444"/>
                </a:cxn>
                <a:cxn ang="0">
                  <a:pos x="357" y="516"/>
                </a:cxn>
                <a:cxn ang="0">
                  <a:pos x="340" y="544"/>
                </a:cxn>
                <a:cxn ang="0">
                  <a:pos x="392" y="560"/>
                </a:cxn>
                <a:cxn ang="0">
                  <a:pos x="431" y="593"/>
                </a:cxn>
                <a:cxn ang="0">
                  <a:pos x="466" y="608"/>
                </a:cxn>
                <a:cxn ang="0">
                  <a:pos x="475" y="649"/>
                </a:cxn>
                <a:cxn ang="0">
                  <a:pos x="94" y="674"/>
                </a:cxn>
                <a:cxn ang="0">
                  <a:pos x="69" y="488"/>
                </a:cxn>
                <a:cxn ang="0">
                  <a:pos x="47" y="455"/>
                </a:cxn>
                <a:cxn ang="0">
                  <a:pos x="66" y="420"/>
                </a:cxn>
                <a:cxn ang="0">
                  <a:pos x="54" y="276"/>
                </a:cxn>
                <a:cxn ang="0">
                  <a:pos x="27" y="203"/>
                </a:cxn>
                <a:cxn ang="0">
                  <a:pos x="0" y="70"/>
                </a:cxn>
                <a:cxn ang="0">
                  <a:pos x="149" y="56"/>
                </a:cxn>
                <a:cxn ang="0">
                  <a:pos x="191" y="0"/>
                </a:cxn>
                <a:cxn ang="0">
                  <a:pos x="218" y="17"/>
                </a:cxn>
                <a:cxn ang="0">
                  <a:pos x="206" y="42"/>
                </a:cxn>
                <a:cxn ang="0">
                  <a:pos x="231" y="56"/>
                </a:cxn>
                <a:cxn ang="0">
                  <a:pos x="217" y="85"/>
                </a:cxn>
                <a:cxn ang="0">
                  <a:pos x="264" y="107"/>
                </a:cxn>
                <a:cxn ang="0">
                  <a:pos x="314" y="94"/>
                </a:cxn>
                <a:cxn ang="0">
                  <a:pos x="456" y="151"/>
                </a:cxn>
                <a:cxn ang="0">
                  <a:pos x="559" y="151"/>
                </a:cxn>
              </a:cxnLst>
              <a:rect l="0" t="0" r="r" b="b"/>
              <a:pathLst>
                <a:path w="560" h="675">
                  <a:moveTo>
                    <a:pt x="559" y="151"/>
                  </a:moveTo>
                  <a:lnTo>
                    <a:pt x="517" y="195"/>
                  </a:lnTo>
                  <a:lnTo>
                    <a:pt x="461" y="225"/>
                  </a:lnTo>
                  <a:lnTo>
                    <a:pt x="392" y="309"/>
                  </a:lnTo>
                  <a:lnTo>
                    <a:pt x="374" y="340"/>
                  </a:lnTo>
                  <a:lnTo>
                    <a:pt x="366" y="379"/>
                  </a:lnTo>
                  <a:lnTo>
                    <a:pt x="343" y="396"/>
                  </a:lnTo>
                  <a:lnTo>
                    <a:pt x="366" y="407"/>
                  </a:lnTo>
                  <a:lnTo>
                    <a:pt x="335" y="407"/>
                  </a:lnTo>
                  <a:lnTo>
                    <a:pt x="354" y="420"/>
                  </a:lnTo>
                  <a:lnTo>
                    <a:pt x="346" y="444"/>
                  </a:lnTo>
                  <a:lnTo>
                    <a:pt x="357" y="516"/>
                  </a:lnTo>
                  <a:lnTo>
                    <a:pt x="340" y="544"/>
                  </a:lnTo>
                  <a:lnTo>
                    <a:pt x="392" y="560"/>
                  </a:lnTo>
                  <a:lnTo>
                    <a:pt x="431" y="593"/>
                  </a:lnTo>
                  <a:lnTo>
                    <a:pt x="466" y="608"/>
                  </a:lnTo>
                  <a:lnTo>
                    <a:pt x="475" y="649"/>
                  </a:lnTo>
                  <a:lnTo>
                    <a:pt x="94" y="674"/>
                  </a:lnTo>
                  <a:lnTo>
                    <a:pt x="69" y="488"/>
                  </a:lnTo>
                  <a:lnTo>
                    <a:pt x="47" y="455"/>
                  </a:lnTo>
                  <a:lnTo>
                    <a:pt x="66" y="420"/>
                  </a:lnTo>
                  <a:lnTo>
                    <a:pt x="54" y="276"/>
                  </a:lnTo>
                  <a:lnTo>
                    <a:pt x="27" y="203"/>
                  </a:lnTo>
                  <a:lnTo>
                    <a:pt x="0" y="70"/>
                  </a:lnTo>
                  <a:lnTo>
                    <a:pt x="149" y="56"/>
                  </a:lnTo>
                  <a:lnTo>
                    <a:pt x="191" y="0"/>
                  </a:lnTo>
                  <a:lnTo>
                    <a:pt x="218" y="17"/>
                  </a:lnTo>
                  <a:lnTo>
                    <a:pt x="206" y="42"/>
                  </a:lnTo>
                  <a:lnTo>
                    <a:pt x="231" y="56"/>
                  </a:lnTo>
                  <a:lnTo>
                    <a:pt x="217" y="85"/>
                  </a:lnTo>
                  <a:lnTo>
                    <a:pt x="264" y="107"/>
                  </a:lnTo>
                  <a:lnTo>
                    <a:pt x="314" y="94"/>
                  </a:lnTo>
                  <a:lnTo>
                    <a:pt x="456" y="151"/>
                  </a:lnTo>
                  <a:lnTo>
                    <a:pt x="559" y="151"/>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33" name="Freeform 41"/>
            <p:cNvSpPr>
              <a:spLocks/>
            </p:cNvSpPr>
            <p:nvPr/>
          </p:nvSpPr>
          <p:spPr bwMode="auto">
            <a:xfrm>
              <a:off x="3057" y="1198"/>
              <a:ext cx="426" cy="462"/>
            </a:xfrm>
            <a:custGeom>
              <a:avLst/>
              <a:gdLst/>
              <a:ahLst/>
              <a:cxnLst>
                <a:cxn ang="0">
                  <a:pos x="172" y="33"/>
                </a:cxn>
                <a:cxn ang="0">
                  <a:pos x="136" y="33"/>
                </a:cxn>
                <a:cxn ang="0">
                  <a:pos x="142" y="0"/>
                </a:cxn>
                <a:cxn ang="0">
                  <a:pos x="57" y="19"/>
                </a:cxn>
                <a:cxn ang="0">
                  <a:pos x="39" y="50"/>
                </a:cxn>
                <a:cxn ang="0">
                  <a:pos x="31" y="89"/>
                </a:cxn>
                <a:cxn ang="0">
                  <a:pos x="8" y="106"/>
                </a:cxn>
                <a:cxn ang="0">
                  <a:pos x="31" y="117"/>
                </a:cxn>
                <a:cxn ang="0">
                  <a:pos x="0" y="117"/>
                </a:cxn>
                <a:cxn ang="0">
                  <a:pos x="19" y="130"/>
                </a:cxn>
                <a:cxn ang="0">
                  <a:pos x="11" y="154"/>
                </a:cxn>
                <a:cxn ang="0">
                  <a:pos x="22" y="226"/>
                </a:cxn>
                <a:cxn ang="0">
                  <a:pos x="5" y="254"/>
                </a:cxn>
                <a:cxn ang="0">
                  <a:pos x="57" y="270"/>
                </a:cxn>
                <a:cxn ang="0">
                  <a:pos x="96" y="303"/>
                </a:cxn>
                <a:cxn ang="0">
                  <a:pos x="131" y="318"/>
                </a:cxn>
                <a:cxn ang="0">
                  <a:pos x="140" y="359"/>
                </a:cxn>
                <a:cxn ang="0">
                  <a:pos x="154" y="367"/>
                </a:cxn>
                <a:cxn ang="0">
                  <a:pos x="148" y="416"/>
                </a:cxn>
                <a:cxn ang="0">
                  <a:pos x="163" y="443"/>
                </a:cxn>
                <a:cxn ang="0">
                  <a:pos x="199" y="461"/>
                </a:cxn>
                <a:cxn ang="0">
                  <a:pos x="412" y="423"/>
                </a:cxn>
                <a:cxn ang="0">
                  <a:pos x="400" y="363"/>
                </a:cxn>
                <a:cxn ang="0">
                  <a:pos x="425" y="142"/>
                </a:cxn>
                <a:cxn ang="0">
                  <a:pos x="374" y="223"/>
                </a:cxn>
                <a:cxn ang="0">
                  <a:pos x="369" y="200"/>
                </a:cxn>
                <a:cxn ang="0">
                  <a:pos x="385" y="156"/>
                </a:cxn>
                <a:cxn ang="0">
                  <a:pos x="374" y="101"/>
                </a:cxn>
                <a:cxn ang="0">
                  <a:pos x="355" y="101"/>
                </a:cxn>
                <a:cxn ang="0">
                  <a:pos x="347" y="83"/>
                </a:cxn>
                <a:cxn ang="0">
                  <a:pos x="303" y="81"/>
                </a:cxn>
                <a:cxn ang="0">
                  <a:pos x="264" y="55"/>
                </a:cxn>
                <a:cxn ang="0">
                  <a:pos x="204" y="52"/>
                </a:cxn>
                <a:cxn ang="0">
                  <a:pos x="172" y="33"/>
                </a:cxn>
              </a:cxnLst>
              <a:rect l="0" t="0" r="r" b="b"/>
              <a:pathLst>
                <a:path w="426" h="462">
                  <a:moveTo>
                    <a:pt x="172" y="33"/>
                  </a:moveTo>
                  <a:lnTo>
                    <a:pt x="136" y="33"/>
                  </a:lnTo>
                  <a:lnTo>
                    <a:pt x="142" y="0"/>
                  </a:lnTo>
                  <a:lnTo>
                    <a:pt x="57" y="19"/>
                  </a:lnTo>
                  <a:lnTo>
                    <a:pt x="39" y="50"/>
                  </a:lnTo>
                  <a:lnTo>
                    <a:pt x="31" y="89"/>
                  </a:lnTo>
                  <a:lnTo>
                    <a:pt x="8" y="106"/>
                  </a:lnTo>
                  <a:lnTo>
                    <a:pt x="31" y="117"/>
                  </a:lnTo>
                  <a:lnTo>
                    <a:pt x="0" y="117"/>
                  </a:lnTo>
                  <a:lnTo>
                    <a:pt x="19" y="130"/>
                  </a:lnTo>
                  <a:lnTo>
                    <a:pt x="11" y="154"/>
                  </a:lnTo>
                  <a:lnTo>
                    <a:pt x="22" y="226"/>
                  </a:lnTo>
                  <a:lnTo>
                    <a:pt x="5" y="254"/>
                  </a:lnTo>
                  <a:lnTo>
                    <a:pt x="57" y="270"/>
                  </a:lnTo>
                  <a:lnTo>
                    <a:pt x="96" y="303"/>
                  </a:lnTo>
                  <a:lnTo>
                    <a:pt x="131" y="318"/>
                  </a:lnTo>
                  <a:lnTo>
                    <a:pt x="140" y="359"/>
                  </a:lnTo>
                  <a:lnTo>
                    <a:pt x="154" y="367"/>
                  </a:lnTo>
                  <a:lnTo>
                    <a:pt x="148" y="416"/>
                  </a:lnTo>
                  <a:lnTo>
                    <a:pt x="163" y="443"/>
                  </a:lnTo>
                  <a:lnTo>
                    <a:pt x="199" y="461"/>
                  </a:lnTo>
                  <a:lnTo>
                    <a:pt x="412" y="423"/>
                  </a:lnTo>
                  <a:lnTo>
                    <a:pt x="400" y="363"/>
                  </a:lnTo>
                  <a:lnTo>
                    <a:pt x="425" y="142"/>
                  </a:lnTo>
                  <a:lnTo>
                    <a:pt x="374" y="223"/>
                  </a:lnTo>
                  <a:lnTo>
                    <a:pt x="369" y="200"/>
                  </a:lnTo>
                  <a:lnTo>
                    <a:pt x="385" y="156"/>
                  </a:lnTo>
                  <a:lnTo>
                    <a:pt x="374" y="101"/>
                  </a:lnTo>
                  <a:lnTo>
                    <a:pt x="355" y="101"/>
                  </a:lnTo>
                  <a:lnTo>
                    <a:pt x="347" y="83"/>
                  </a:lnTo>
                  <a:lnTo>
                    <a:pt x="303" y="81"/>
                  </a:lnTo>
                  <a:lnTo>
                    <a:pt x="264" y="55"/>
                  </a:lnTo>
                  <a:lnTo>
                    <a:pt x="204" y="52"/>
                  </a:lnTo>
                  <a:lnTo>
                    <a:pt x="172" y="33"/>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34" name="Freeform 42"/>
            <p:cNvSpPr>
              <a:spLocks/>
            </p:cNvSpPr>
            <p:nvPr/>
          </p:nvSpPr>
          <p:spPr bwMode="auto">
            <a:xfrm>
              <a:off x="3229" y="1110"/>
              <a:ext cx="456" cy="245"/>
            </a:xfrm>
            <a:custGeom>
              <a:avLst/>
              <a:gdLst/>
              <a:ahLst/>
              <a:cxnLst>
                <a:cxn ang="0">
                  <a:pos x="213" y="244"/>
                </a:cxn>
                <a:cxn ang="0">
                  <a:pos x="257" y="176"/>
                </a:cxn>
                <a:cxn ang="0">
                  <a:pos x="275" y="176"/>
                </a:cxn>
                <a:cxn ang="0">
                  <a:pos x="301" y="147"/>
                </a:cxn>
                <a:cxn ang="0">
                  <a:pos x="323" y="147"/>
                </a:cxn>
                <a:cxn ang="0">
                  <a:pos x="352" y="124"/>
                </a:cxn>
                <a:cxn ang="0">
                  <a:pos x="389" y="132"/>
                </a:cxn>
                <a:cxn ang="0">
                  <a:pos x="455" y="116"/>
                </a:cxn>
                <a:cxn ang="0">
                  <a:pos x="422" y="63"/>
                </a:cxn>
                <a:cxn ang="0">
                  <a:pos x="379" y="63"/>
                </a:cxn>
                <a:cxn ang="0">
                  <a:pos x="367" y="36"/>
                </a:cxn>
                <a:cxn ang="0">
                  <a:pos x="343" y="36"/>
                </a:cxn>
                <a:cxn ang="0">
                  <a:pos x="308" y="59"/>
                </a:cxn>
                <a:cxn ang="0">
                  <a:pos x="257" y="68"/>
                </a:cxn>
                <a:cxn ang="0">
                  <a:pos x="251" y="85"/>
                </a:cxn>
                <a:cxn ang="0">
                  <a:pos x="226" y="74"/>
                </a:cxn>
                <a:cxn ang="0">
                  <a:pos x="200" y="95"/>
                </a:cxn>
                <a:cxn ang="0">
                  <a:pos x="191" y="68"/>
                </a:cxn>
                <a:cxn ang="0">
                  <a:pos x="167" y="53"/>
                </a:cxn>
                <a:cxn ang="0">
                  <a:pos x="141" y="53"/>
                </a:cxn>
                <a:cxn ang="0">
                  <a:pos x="129" y="68"/>
                </a:cxn>
                <a:cxn ang="0">
                  <a:pos x="125" y="50"/>
                </a:cxn>
                <a:cxn ang="0">
                  <a:pos x="132" y="24"/>
                </a:cxn>
                <a:cxn ang="0">
                  <a:pos x="169" y="0"/>
                </a:cxn>
                <a:cxn ang="0">
                  <a:pos x="120" y="13"/>
                </a:cxn>
                <a:cxn ang="0">
                  <a:pos x="81" y="68"/>
                </a:cxn>
                <a:cxn ang="0">
                  <a:pos x="0" y="121"/>
                </a:cxn>
                <a:cxn ang="0">
                  <a:pos x="32" y="140"/>
                </a:cxn>
                <a:cxn ang="0">
                  <a:pos x="92" y="143"/>
                </a:cxn>
                <a:cxn ang="0">
                  <a:pos x="131" y="169"/>
                </a:cxn>
                <a:cxn ang="0">
                  <a:pos x="175" y="171"/>
                </a:cxn>
                <a:cxn ang="0">
                  <a:pos x="183" y="189"/>
                </a:cxn>
                <a:cxn ang="0">
                  <a:pos x="202" y="189"/>
                </a:cxn>
                <a:cxn ang="0">
                  <a:pos x="213" y="244"/>
                </a:cxn>
              </a:cxnLst>
              <a:rect l="0" t="0" r="r" b="b"/>
              <a:pathLst>
                <a:path w="456" h="245">
                  <a:moveTo>
                    <a:pt x="213" y="244"/>
                  </a:moveTo>
                  <a:lnTo>
                    <a:pt x="257" y="176"/>
                  </a:lnTo>
                  <a:lnTo>
                    <a:pt x="275" y="176"/>
                  </a:lnTo>
                  <a:lnTo>
                    <a:pt x="301" y="147"/>
                  </a:lnTo>
                  <a:lnTo>
                    <a:pt x="323" y="147"/>
                  </a:lnTo>
                  <a:lnTo>
                    <a:pt x="352" y="124"/>
                  </a:lnTo>
                  <a:lnTo>
                    <a:pt x="389" y="132"/>
                  </a:lnTo>
                  <a:lnTo>
                    <a:pt x="455" y="116"/>
                  </a:lnTo>
                  <a:lnTo>
                    <a:pt x="422" y="63"/>
                  </a:lnTo>
                  <a:lnTo>
                    <a:pt x="379" y="63"/>
                  </a:lnTo>
                  <a:lnTo>
                    <a:pt x="367" y="36"/>
                  </a:lnTo>
                  <a:lnTo>
                    <a:pt x="343" y="36"/>
                  </a:lnTo>
                  <a:lnTo>
                    <a:pt x="308" y="59"/>
                  </a:lnTo>
                  <a:lnTo>
                    <a:pt x="257" y="68"/>
                  </a:lnTo>
                  <a:lnTo>
                    <a:pt x="251" y="85"/>
                  </a:lnTo>
                  <a:lnTo>
                    <a:pt x="226" y="74"/>
                  </a:lnTo>
                  <a:lnTo>
                    <a:pt x="200" y="95"/>
                  </a:lnTo>
                  <a:lnTo>
                    <a:pt x="191" y="68"/>
                  </a:lnTo>
                  <a:lnTo>
                    <a:pt x="167" y="53"/>
                  </a:lnTo>
                  <a:lnTo>
                    <a:pt x="141" y="53"/>
                  </a:lnTo>
                  <a:lnTo>
                    <a:pt x="129" y="68"/>
                  </a:lnTo>
                  <a:lnTo>
                    <a:pt x="125" y="50"/>
                  </a:lnTo>
                  <a:lnTo>
                    <a:pt x="132" y="24"/>
                  </a:lnTo>
                  <a:lnTo>
                    <a:pt x="169" y="0"/>
                  </a:lnTo>
                  <a:lnTo>
                    <a:pt x="120" y="13"/>
                  </a:lnTo>
                  <a:lnTo>
                    <a:pt x="81" y="68"/>
                  </a:lnTo>
                  <a:lnTo>
                    <a:pt x="0" y="121"/>
                  </a:lnTo>
                  <a:lnTo>
                    <a:pt x="32" y="140"/>
                  </a:lnTo>
                  <a:lnTo>
                    <a:pt x="92" y="143"/>
                  </a:lnTo>
                  <a:lnTo>
                    <a:pt x="131" y="169"/>
                  </a:lnTo>
                  <a:lnTo>
                    <a:pt x="175" y="171"/>
                  </a:lnTo>
                  <a:lnTo>
                    <a:pt x="183" y="189"/>
                  </a:lnTo>
                  <a:lnTo>
                    <a:pt x="202" y="189"/>
                  </a:lnTo>
                  <a:lnTo>
                    <a:pt x="213" y="244"/>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35" name="Freeform 43"/>
            <p:cNvSpPr>
              <a:spLocks/>
            </p:cNvSpPr>
            <p:nvPr/>
          </p:nvSpPr>
          <p:spPr bwMode="auto">
            <a:xfrm>
              <a:off x="3540" y="1258"/>
              <a:ext cx="312" cy="432"/>
            </a:xfrm>
            <a:custGeom>
              <a:avLst/>
              <a:gdLst/>
              <a:ahLst/>
              <a:cxnLst>
                <a:cxn ang="0">
                  <a:pos x="310" y="263"/>
                </a:cxn>
                <a:cxn ang="0">
                  <a:pos x="311" y="235"/>
                </a:cxn>
                <a:cxn ang="0">
                  <a:pos x="266" y="139"/>
                </a:cxn>
                <a:cxn ang="0">
                  <a:pos x="246" y="150"/>
                </a:cxn>
                <a:cxn ang="0">
                  <a:pos x="238" y="182"/>
                </a:cxn>
                <a:cxn ang="0">
                  <a:pos x="217" y="194"/>
                </a:cxn>
                <a:cxn ang="0">
                  <a:pos x="197" y="192"/>
                </a:cxn>
                <a:cxn ang="0">
                  <a:pos x="197" y="164"/>
                </a:cxn>
                <a:cxn ang="0">
                  <a:pos x="227" y="139"/>
                </a:cxn>
                <a:cxn ang="0">
                  <a:pos x="220" y="81"/>
                </a:cxn>
                <a:cxn ang="0">
                  <a:pos x="195" y="21"/>
                </a:cxn>
                <a:cxn ang="0">
                  <a:pos x="91" y="0"/>
                </a:cxn>
                <a:cxn ang="0">
                  <a:pos x="68" y="21"/>
                </a:cxn>
                <a:cxn ang="0">
                  <a:pos x="78" y="43"/>
                </a:cxn>
                <a:cxn ang="0">
                  <a:pos x="68" y="72"/>
                </a:cxn>
                <a:cxn ang="0">
                  <a:pos x="68" y="101"/>
                </a:cxn>
                <a:cxn ang="0">
                  <a:pos x="51" y="94"/>
                </a:cxn>
                <a:cxn ang="0">
                  <a:pos x="38" y="61"/>
                </a:cxn>
                <a:cxn ang="0">
                  <a:pos x="12" y="123"/>
                </a:cxn>
                <a:cxn ang="0">
                  <a:pos x="0" y="263"/>
                </a:cxn>
                <a:cxn ang="0">
                  <a:pos x="32" y="307"/>
                </a:cxn>
                <a:cxn ang="0">
                  <a:pos x="36" y="354"/>
                </a:cxn>
                <a:cxn ang="0">
                  <a:pos x="41" y="392"/>
                </a:cxn>
                <a:cxn ang="0">
                  <a:pos x="31" y="431"/>
                </a:cxn>
                <a:cxn ang="0">
                  <a:pos x="164" y="414"/>
                </a:cxn>
                <a:cxn ang="0">
                  <a:pos x="278" y="392"/>
                </a:cxn>
                <a:cxn ang="0">
                  <a:pos x="266" y="369"/>
                </a:cxn>
                <a:cxn ang="0">
                  <a:pos x="271" y="341"/>
                </a:cxn>
                <a:cxn ang="0">
                  <a:pos x="284" y="328"/>
                </a:cxn>
                <a:cxn ang="0">
                  <a:pos x="310" y="263"/>
                </a:cxn>
              </a:cxnLst>
              <a:rect l="0" t="0" r="r" b="b"/>
              <a:pathLst>
                <a:path w="312" h="432">
                  <a:moveTo>
                    <a:pt x="310" y="263"/>
                  </a:moveTo>
                  <a:lnTo>
                    <a:pt x="311" y="235"/>
                  </a:lnTo>
                  <a:lnTo>
                    <a:pt x="266" y="139"/>
                  </a:lnTo>
                  <a:lnTo>
                    <a:pt x="246" y="150"/>
                  </a:lnTo>
                  <a:lnTo>
                    <a:pt x="238" y="182"/>
                  </a:lnTo>
                  <a:lnTo>
                    <a:pt x="217" y="194"/>
                  </a:lnTo>
                  <a:lnTo>
                    <a:pt x="197" y="192"/>
                  </a:lnTo>
                  <a:lnTo>
                    <a:pt x="197" y="164"/>
                  </a:lnTo>
                  <a:lnTo>
                    <a:pt x="227" y="139"/>
                  </a:lnTo>
                  <a:lnTo>
                    <a:pt x="220" y="81"/>
                  </a:lnTo>
                  <a:lnTo>
                    <a:pt x="195" y="21"/>
                  </a:lnTo>
                  <a:lnTo>
                    <a:pt x="91" y="0"/>
                  </a:lnTo>
                  <a:lnTo>
                    <a:pt x="68" y="21"/>
                  </a:lnTo>
                  <a:lnTo>
                    <a:pt x="78" y="43"/>
                  </a:lnTo>
                  <a:lnTo>
                    <a:pt x="68" y="72"/>
                  </a:lnTo>
                  <a:lnTo>
                    <a:pt x="68" y="101"/>
                  </a:lnTo>
                  <a:lnTo>
                    <a:pt x="51" y="94"/>
                  </a:lnTo>
                  <a:lnTo>
                    <a:pt x="38" y="61"/>
                  </a:lnTo>
                  <a:lnTo>
                    <a:pt x="12" y="123"/>
                  </a:lnTo>
                  <a:lnTo>
                    <a:pt x="0" y="263"/>
                  </a:lnTo>
                  <a:lnTo>
                    <a:pt x="32" y="307"/>
                  </a:lnTo>
                  <a:lnTo>
                    <a:pt x="36" y="354"/>
                  </a:lnTo>
                  <a:lnTo>
                    <a:pt x="41" y="392"/>
                  </a:lnTo>
                  <a:lnTo>
                    <a:pt x="31" y="431"/>
                  </a:lnTo>
                  <a:lnTo>
                    <a:pt x="164" y="414"/>
                  </a:lnTo>
                  <a:lnTo>
                    <a:pt x="278" y="392"/>
                  </a:lnTo>
                  <a:lnTo>
                    <a:pt x="266" y="369"/>
                  </a:lnTo>
                  <a:lnTo>
                    <a:pt x="271" y="341"/>
                  </a:lnTo>
                  <a:lnTo>
                    <a:pt x="284" y="328"/>
                  </a:lnTo>
                  <a:lnTo>
                    <a:pt x="310" y="263"/>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36" name="Freeform 44"/>
            <p:cNvSpPr>
              <a:spLocks/>
            </p:cNvSpPr>
            <p:nvPr/>
          </p:nvSpPr>
          <p:spPr bwMode="auto">
            <a:xfrm>
              <a:off x="3704" y="1569"/>
              <a:ext cx="358" cy="413"/>
            </a:xfrm>
            <a:custGeom>
              <a:avLst/>
              <a:gdLst/>
              <a:ahLst/>
              <a:cxnLst>
                <a:cxn ang="0">
                  <a:pos x="114" y="386"/>
                </a:cxn>
                <a:cxn ang="0">
                  <a:pos x="146" y="404"/>
                </a:cxn>
                <a:cxn ang="0">
                  <a:pos x="170" y="389"/>
                </a:cxn>
                <a:cxn ang="0">
                  <a:pos x="191" y="400"/>
                </a:cxn>
                <a:cxn ang="0">
                  <a:pos x="200" y="383"/>
                </a:cxn>
                <a:cxn ang="0">
                  <a:pos x="214" y="383"/>
                </a:cxn>
                <a:cxn ang="0">
                  <a:pos x="247" y="412"/>
                </a:cxn>
                <a:cxn ang="0">
                  <a:pos x="265" y="401"/>
                </a:cxn>
                <a:cxn ang="0">
                  <a:pos x="273" y="383"/>
                </a:cxn>
                <a:cxn ang="0">
                  <a:pos x="273" y="364"/>
                </a:cxn>
                <a:cxn ang="0">
                  <a:pos x="285" y="336"/>
                </a:cxn>
                <a:cxn ang="0">
                  <a:pos x="300" y="332"/>
                </a:cxn>
                <a:cxn ang="0">
                  <a:pos x="303" y="310"/>
                </a:cxn>
                <a:cxn ang="0">
                  <a:pos x="310" y="289"/>
                </a:cxn>
                <a:cxn ang="0">
                  <a:pos x="317" y="274"/>
                </a:cxn>
                <a:cxn ang="0">
                  <a:pos x="322" y="283"/>
                </a:cxn>
                <a:cxn ang="0">
                  <a:pos x="337" y="261"/>
                </a:cxn>
                <a:cxn ang="0">
                  <a:pos x="347" y="227"/>
                </a:cxn>
                <a:cxn ang="0">
                  <a:pos x="346" y="179"/>
                </a:cxn>
                <a:cxn ang="0">
                  <a:pos x="357" y="154"/>
                </a:cxn>
                <a:cxn ang="0">
                  <a:pos x="324" y="0"/>
                </a:cxn>
                <a:cxn ang="0">
                  <a:pos x="266" y="49"/>
                </a:cxn>
                <a:cxn ang="0">
                  <a:pos x="229" y="86"/>
                </a:cxn>
                <a:cxn ang="0">
                  <a:pos x="200" y="98"/>
                </a:cxn>
                <a:cxn ang="0">
                  <a:pos x="172" y="98"/>
                </a:cxn>
                <a:cxn ang="0">
                  <a:pos x="158" y="84"/>
                </a:cxn>
                <a:cxn ang="0">
                  <a:pos x="134" y="88"/>
                </a:cxn>
                <a:cxn ang="0">
                  <a:pos x="114" y="81"/>
                </a:cxn>
                <a:cxn ang="0">
                  <a:pos x="0" y="103"/>
                </a:cxn>
                <a:cxn ang="0">
                  <a:pos x="54" y="401"/>
                </a:cxn>
                <a:cxn ang="0">
                  <a:pos x="114" y="386"/>
                </a:cxn>
              </a:cxnLst>
              <a:rect l="0" t="0" r="r" b="b"/>
              <a:pathLst>
                <a:path w="358" h="413">
                  <a:moveTo>
                    <a:pt x="114" y="386"/>
                  </a:moveTo>
                  <a:lnTo>
                    <a:pt x="146" y="404"/>
                  </a:lnTo>
                  <a:lnTo>
                    <a:pt x="170" y="389"/>
                  </a:lnTo>
                  <a:lnTo>
                    <a:pt x="191" y="400"/>
                  </a:lnTo>
                  <a:lnTo>
                    <a:pt x="200" y="383"/>
                  </a:lnTo>
                  <a:lnTo>
                    <a:pt x="214" y="383"/>
                  </a:lnTo>
                  <a:lnTo>
                    <a:pt x="247" y="412"/>
                  </a:lnTo>
                  <a:lnTo>
                    <a:pt x="265" y="401"/>
                  </a:lnTo>
                  <a:lnTo>
                    <a:pt x="273" y="383"/>
                  </a:lnTo>
                  <a:lnTo>
                    <a:pt x="273" y="364"/>
                  </a:lnTo>
                  <a:lnTo>
                    <a:pt x="285" y="336"/>
                  </a:lnTo>
                  <a:lnTo>
                    <a:pt x="300" y="332"/>
                  </a:lnTo>
                  <a:lnTo>
                    <a:pt x="303" y="310"/>
                  </a:lnTo>
                  <a:lnTo>
                    <a:pt x="310" y="289"/>
                  </a:lnTo>
                  <a:lnTo>
                    <a:pt x="317" y="274"/>
                  </a:lnTo>
                  <a:lnTo>
                    <a:pt x="322" y="283"/>
                  </a:lnTo>
                  <a:lnTo>
                    <a:pt x="337" y="261"/>
                  </a:lnTo>
                  <a:lnTo>
                    <a:pt x="347" y="227"/>
                  </a:lnTo>
                  <a:lnTo>
                    <a:pt x="346" y="179"/>
                  </a:lnTo>
                  <a:lnTo>
                    <a:pt x="357" y="154"/>
                  </a:lnTo>
                  <a:lnTo>
                    <a:pt x="324" y="0"/>
                  </a:lnTo>
                  <a:lnTo>
                    <a:pt x="266" y="49"/>
                  </a:lnTo>
                  <a:lnTo>
                    <a:pt x="229" y="86"/>
                  </a:lnTo>
                  <a:lnTo>
                    <a:pt x="200" y="98"/>
                  </a:lnTo>
                  <a:lnTo>
                    <a:pt x="172" y="98"/>
                  </a:lnTo>
                  <a:lnTo>
                    <a:pt x="158" y="84"/>
                  </a:lnTo>
                  <a:lnTo>
                    <a:pt x="134" y="88"/>
                  </a:lnTo>
                  <a:lnTo>
                    <a:pt x="114" y="81"/>
                  </a:lnTo>
                  <a:lnTo>
                    <a:pt x="0" y="103"/>
                  </a:lnTo>
                  <a:lnTo>
                    <a:pt x="54" y="401"/>
                  </a:lnTo>
                  <a:lnTo>
                    <a:pt x="114" y="386"/>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37" name="Freeform 45"/>
            <p:cNvSpPr>
              <a:spLocks/>
            </p:cNvSpPr>
            <p:nvPr/>
          </p:nvSpPr>
          <p:spPr bwMode="auto">
            <a:xfrm>
              <a:off x="4454" y="1059"/>
              <a:ext cx="127" cy="285"/>
            </a:xfrm>
            <a:custGeom>
              <a:avLst/>
              <a:gdLst/>
              <a:ahLst/>
              <a:cxnLst>
                <a:cxn ang="0">
                  <a:pos x="3" y="97"/>
                </a:cxn>
                <a:cxn ang="0">
                  <a:pos x="0" y="40"/>
                </a:cxn>
                <a:cxn ang="0">
                  <a:pos x="105" y="0"/>
                </a:cxn>
                <a:cxn ang="0">
                  <a:pos x="126" y="52"/>
                </a:cxn>
                <a:cxn ang="0">
                  <a:pos x="123" y="78"/>
                </a:cxn>
                <a:cxn ang="0">
                  <a:pos x="110" y="107"/>
                </a:cxn>
                <a:cxn ang="0">
                  <a:pos x="111" y="134"/>
                </a:cxn>
                <a:cxn ang="0">
                  <a:pos x="102" y="175"/>
                </a:cxn>
                <a:cxn ang="0">
                  <a:pos x="126" y="265"/>
                </a:cxn>
                <a:cxn ang="0">
                  <a:pos x="73" y="284"/>
                </a:cxn>
                <a:cxn ang="0">
                  <a:pos x="59" y="219"/>
                </a:cxn>
                <a:cxn ang="0">
                  <a:pos x="55" y="208"/>
                </a:cxn>
                <a:cxn ang="0">
                  <a:pos x="44" y="202"/>
                </a:cxn>
                <a:cxn ang="0">
                  <a:pos x="32" y="147"/>
                </a:cxn>
                <a:cxn ang="0">
                  <a:pos x="3" y="97"/>
                </a:cxn>
              </a:cxnLst>
              <a:rect l="0" t="0" r="r" b="b"/>
              <a:pathLst>
                <a:path w="127" h="285">
                  <a:moveTo>
                    <a:pt x="3" y="97"/>
                  </a:moveTo>
                  <a:lnTo>
                    <a:pt x="0" y="40"/>
                  </a:lnTo>
                  <a:lnTo>
                    <a:pt x="105" y="0"/>
                  </a:lnTo>
                  <a:lnTo>
                    <a:pt x="126" y="52"/>
                  </a:lnTo>
                  <a:lnTo>
                    <a:pt x="123" y="78"/>
                  </a:lnTo>
                  <a:lnTo>
                    <a:pt x="110" y="107"/>
                  </a:lnTo>
                  <a:lnTo>
                    <a:pt x="111" y="134"/>
                  </a:lnTo>
                  <a:lnTo>
                    <a:pt x="102" y="175"/>
                  </a:lnTo>
                  <a:lnTo>
                    <a:pt x="126" y="265"/>
                  </a:lnTo>
                  <a:lnTo>
                    <a:pt x="73" y="284"/>
                  </a:lnTo>
                  <a:lnTo>
                    <a:pt x="59" y="219"/>
                  </a:lnTo>
                  <a:lnTo>
                    <a:pt x="55" y="208"/>
                  </a:lnTo>
                  <a:lnTo>
                    <a:pt x="44" y="202"/>
                  </a:lnTo>
                  <a:lnTo>
                    <a:pt x="32" y="147"/>
                  </a:lnTo>
                  <a:lnTo>
                    <a:pt x="3" y="97"/>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38" name="Freeform 46"/>
            <p:cNvSpPr>
              <a:spLocks/>
            </p:cNvSpPr>
            <p:nvPr/>
          </p:nvSpPr>
          <p:spPr bwMode="auto">
            <a:xfrm>
              <a:off x="4556" y="1042"/>
              <a:ext cx="140" cy="283"/>
            </a:xfrm>
            <a:custGeom>
              <a:avLst/>
              <a:gdLst/>
              <a:ahLst/>
              <a:cxnLst>
                <a:cxn ang="0">
                  <a:pos x="44" y="0"/>
                </a:cxn>
                <a:cxn ang="0">
                  <a:pos x="3" y="17"/>
                </a:cxn>
                <a:cxn ang="0">
                  <a:pos x="24" y="69"/>
                </a:cxn>
                <a:cxn ang="0">
                  <a:pos x="21" y="95"/>
                </a:cxn>
                <a:cxn ang="0">
                  <a:pos x="8" y="124"/>
                </a:cxn>
                <a:cxn ang="0">
                  <a:pos x="9" y="151"/>
                </a:cxn>
                <a:cxn ang="0">
                  <a:pos x="0" y="192"/>
                </a:cxn>
                <a:cxn ang="0">
                  <a:pos x="24" y="282"/>
                </a:cxn>
                <a:cxn ang="0">
                  <a:pos x="96" y="258"/>
                </a:cxn>
                <a:cxn ang="0">
                  <a:pos x="115" y="236"/>
                </a:cxn>
                <a:cxn ang="0">
                  <a:pos x="139" y="227"/>
                </a:cxn>
                <a:cxn ang="0">
                  <a:pos x="139" y="205"/>
                </a:cxn>
                <a:cxn ang="0">
                  <a:pos x="44" y="0"/>
                </a:cxn>
              </a:cxnLst>
              <a:rect l="0" t="0" r="r" b="b"/>
              <a:pathLst>
                <a:path w="140" h="283">
                  <a:moveTo>
                    <a:pt x="44" y="0"/>
                  </a:moveTo>
                  <a:lnTo>
                    <a:pt x="3" y="17"/>
                  </a:lnTo>
                  <a:lnTo>
                    <a:pt x="24" y="69"/>
                  </a:lnTo>
                  <a:lnTo>
                    <a:pt x="21" y="95"/>
                  </a:lnTo>
                  <a:lnTo>
                    <a:pt x="8" y="124"/>
                  </a:lnTo>
                  <a:lnTo>
                    <a:pt x="9" y="151"/>
                  </a:lnTo>
                  <a:lnTo>
                    <a:pt x="0" y="192"/>
                  </a:lnTo>
                  <a:lnTo>
                    <a:pt x="24" y="282"/>
                  </a:lnTo>
                  <a:lnTo>
                    <a:pt x="96" y="258"/>
                  </a:lnTo>
                  <a:lnTo>
                    <a:pt x="115" y="236"/>
                  </a:lnTo>
                  <a:lnTo>
                    <a:pt x="139" y="227"/>
                  </a:lnTo>
                  <a:lnTo>
                    <a:pt x="139" y="205"/>
                  </a:lnTo>
                  <a:lnTo>
                    <a:pt x="44" y="0"/>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39" name="Freeform 47"/>
            <p:cNvSpPr>
              <a:spLocks/>
            </p:cNvSpPr>
            <p:nvPr/>
          </p:nvSpPr>
          <p:spPr bwMode="auto">
            <a:xfrm>
              <a:off x="4600" y="744"/>
              <a:ext cx="294" cy="504"/>
            </a:xfrm>
            <a:custGeom>
              <a:avLst/>
              <a:gdLst/>
              <a:ahLst/>
              <a:cxnLst>
                <a:cxn ang="0">
                  <a:pos x="0" y="298"/>
                </a:cxn>
                <a:cxn ang="0">
                  <a:pos x="95" y="503"/>
                </a:cxn>
                <a:cxn ang="0">
                  <a:pos x="105" y="501"/>
                </a:cxn>
                <a:cxn ang="0">
                  <a:pos x="106" y="426"/>
                </a:cxn>
                <a:cxn ang="0">
                  <a:pos x="96" y="422"/>
                </a:cxn>
                <a:cxn ang="0">
                  <a:pos x="117" y="375"/>
                </a:cxn>
                <a:cxn ang="0">
                  <a:pos x="128" y="381"/>
                </a:cxn>
                <a:cxn ang="0">
                  <a:pos x="145" y="359"/>
                </a:cxn>
                <a:cxn ang="0">
                  <a:pos x="161" y="323"/>
                </a:cxn>
                <a:cxn ang="0">
                  <a:pos x="161" y="309"/>
                </a:cxn>
                <a:cxn ang="0">
                  <a:pos x="170" y="298"/>
                </a:cxn>
                <a:cxn ang="0">
                  <a:pos x="181" y="297"/>
                </a:cxn>
                <a:cxn ang="0">
                  <a:pos x="198" y="298"/>
                </a:cxn>
                <a:cxn ang="0">
                  <a:pos x="217" y="286"/>
                </a:cxn>
                <a:cxn ang="0">
                  <a:pos x="255" y="225"/>
                </a:cxn>
                <a:cxn ang="0">
                  <a:pos x="273" y="220"/>
                </a:cxn>
                <a:cxn ang="0">
                  <a:pos x="287" y="210"/>
                </a:cxn>
                <a:cxn ang="0">
                  <a:pos x="293" y="187"/>
                </a:cxn>
                <a:cxn ang="0">
                  <a:pos x="279" y="168"/>
                </a:cxn>
                <a:cxn ang="0">
                  <a:pos x="269" y="174"/>
                </a:cxn>
                <a:cxn ang="0">
                  <a:pos x="258" y="154"/>
                </a:cxn>
                <a:cxn ang="0">
                  <a:pos x="260" y="136"/>
                </a:cxn>
                <a:cxn ang="0">
                  <a:pos x="242" y="118"/>
                </a:cxn>
                <a:cxn ang="0">
                  <a:pos x="188" y="18"/>
                </a:cxn>
                <a:cxn ang="0">
                  <a:pos x="172" y="15"/>
                </a:cxn>
                <a:cxn ang="0">
                  <a:pos x="159" y="5"/>
                </a:cxn>
                <a:cxn ang="0">
                  <a:pos x="135" y="0"/>
                </a:cxn>
                <a:cxn ang="0">
                  <a:pos x="126" y="12"/>
                </a:cxn>
                <a:cxn ang="0">
                  <a:pos x="120" y="21"/>
                </a:cxn>
                <a:cxn ang="0">
                  <a:pos x="105" y="23"/>
                </a:cxn>
                <a:cxn ang="0">
                  <a:pos x="95" y="16"/>
                </a:cxn>
                <a:cxn ang="0">
                  <a:pos x="79" y="16"/>
                </a:cxn>
                <a:cxn ang="0">
                  <a:pos x="42" y="138"/>
                </a:cxn>
                <a:cxn ang="0">
                  <a:pos x="43" y="219"/>
                </a:cxn>
                <a:cxn ang="0">
                  <a:pos x="31" y="236"/>
                </a:cxn>
                <a:cxn ang="0">
                  <a:pos x="29" y="256"/>
                </a:cxn>
                <a:cxn ang="0">
                  <a:pos x="20" y="264"/>
                </a:cxn>
                <a:cxn ang="0">
                  <a:pos x="20" y="275"/>
                </a:cxn>
                <a:cxn ang="0">
                  <a:pos x="0" y="298"/>
                </a:cxn>
              </a:cxnLst>
              <a:rect l="0" t="0" r="r" b="b"/>
              <a:pathLst>
                <a:path w="294" h="504">
                  <a:moveTo>
                    <a:pt x="0" y="298"/>
                  </a:moveTo>
                  <a:lnTo>
                    <a:pt x="95" y="503"/>
                  </a:lnTo>
                  <a:lnTo>
                    <a:pt x="105" y="501"/>
                  </a:lnTo>
                  <a:lnTo>
                    <a:pt x="106" y="426"/>
                  </a:lnTo>
                  <a:lnTo>
                    <a:pt x="96" y="422"/>
                  </a:lnTo>
                  <a:lnTo>
                    <a:pt x="117" y="375"/>
                  </a:lnTo>
                  <a:lnTo>
                    <a:pt x="128" y="381"/>
                  </a:lnTo>
                  <a:lnTo>
                    <a:pt x="145" y="359"/>
                  </a:lnTo>
                  <a:lnTo>
                    <a:pt x="161" y="323"/>
                  </a:lnTo>
                  <a:lnTo>
                    <a:pt x="161" y="309"/>
                  </a:lnTo>
                  <a:lnTo>
                    <a:pt x="170" y="298"/>
                  </a:lnTo>
                  <a:lnTo>
                    <a:pt x="181" y="297"/>
                  </a:lnTo>
                  <a:lnTo>
                    <a:pt x="198" y="298"/>
                  </a:lnTo>
                  <a:lnTo>
                    <a:pt x="217" y="286"/>
                  </a:lnTo>
                  <a:lnTo>
                    <a:pt x="255" y="225"/>
                  </a:lnTo>
                  <a:lnTo>
                    <a:pt x="273" y="220"/>
                  </a:lnTo>
                  <a:lnTo>
                    <a:pt x="287" y="210"/>
                  </a:lnTo>
                  <a:lnTo>
                    <a:pt x="293" y="187"/>
                  </a:lnTo>
                  <a:lnTo>
                    <a:pt x="279" y="168"/>
                  </a:lnTo>
                  <a:lnTo>
                    <a:pt x="269" y="174"/>
                  </a:lnTo>
                  <a:lnTo>
                    <a:pt x="258" y="154"/>
                  </a:lnTo>
                  <a:lnTo>
                    <a:pt x="260" y="136"/>
                  </a:lnTo>
                  <a:lnTo>
                    <a:pt x="242" y="118"/>
                  </a:lnTo>
                  <a:lnTo>
                    <a:pt x="188" y="18"/>
                  </a:lnTo>
                  <a:lnTo>
                    <a:pt x="172" y="15"/>
                  </a:lnTo>
                  <a:lnTo>
                    <a:pt x="159" y="5"/>
                  </a:lnTo>
                  <a:lnTo>
                    <a:pt x="135" y="0"/>
                  </a:lnTo>
                  <a:lnTo>
                    <a:pt x="126" y="12"/>
                  </a:lnTo>
                  <a:lnTo>
                    <a:pt x="120" y="21"/>
                  </a:lnTo>
                  <a:lnTo>
                    <a:pt x="105" y="23"/>
                  </a:lnTo>
                  <a:lnTo>
                    <a:pt x="95" y="16"/>
                  </a:lnTo>
                  <a:lnTo>
                    <a:pt x="79" y="16"/>
                  </a:lnTo>
                  <a:lnTo>
                    <a:pt x="42" y="138"/>
                  </a:lnTo>
                  <a:lnTo>
                    <a:pt x="43" y="219"/>
                  </a:lnTo>
                  <a:lnTo>
                    <a:pt x="31" y="236"/>
                  </a:lnTo>
                  <a:lnTo>
                    <a:pt x="29" y="256"/>
                  </a:lnTo>
                  <a:lnTo>
                    <a:pt x="20" y="264"/>
                  </a:lnTo>
                  <a:lnTo>
                    <a:pt x="20" y="275"/>
                  </a:lnTo>
                  <a:lnTo>
                    <a:pt x="0" y="298"/>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40" name="Freeform 48"/>
            <p:cNvSpPr>
              <a:spLocks/>
            </p:cNvSpPr>
            <p:nvPr/>
          </p:nvSpPr>
          <p:spPr bwMode="auto">
            <a:xfrm>
              <a:off x="4527" y="1269"/>
              <a:ext cx="266" cy="156"/>
            </a:xfrm>
            <a:custGeom>
              <a:avLst/>
              <a:gdLst/>
              <a:ahLst/>
              <a:cxnLst>
                <a:cxn ang="0">
                  <a:pos x="53" y="55"/>
                </a:cxn>
                <a:cxn ang="0">
                  <a:pos x="125" y="31"/>
                </a:cxn>
                <a:cxn ang="0">
                  <a:pos x="144" y="9"/>
                </a:cxn>
                <a:cxn ang="0">
                  <a:pos x="168" y="0"/>
                </a:cxn>
                <a:cxn ang="0">
                  <a:pos x="167" y="10"/>
                </a:cxn>
                <a:cxn ang="0">
                  <a:pos x="171" y="17"/>
                </a:cxn>
                <a:cxn ang="0">
                  <a:pos x="180" y="24"/>
                </a:cxn>
                <a:cxn ang="0">
                  <a:pos x="190" y="24"/>
                </a:cxn>
                <a:cxn ang="0">
                  <a:pos x="181" y="38"/>
                </a:cxn>
                <a:cxn ang="0">
                  <a:pos x="179" y="47"/>
                </a:cxn>
                <a:cxn ang="0">
                  <a:pos x="179" y="57"/>
                </a:cxn>
                <a:cxn ang="0">
                  <a:pos x="190" y="60"/>
                </a:cxn>
                <a:cxn ang="0">
                  <a:pos x="201" y="61"/>
                </a:cxn>
                <a:cxn ang="0">
                  <a:pos x="210" y="76"/>
                </a:cxn>
                <a:cxn ang="0">
                  <a:pos x="217" y="97"/>
                </a:cxn>
                <a:cxn ang="0">
                  <a:pos x="232" y="98"/>
                </a:cxn>
                <a:cxn ang="0">
                  <a:pos x="246" y="96"/>
                </a:cxn>
                <a:cxn ang="0">
                  <a:pos x="255" y="90"/>
                </a:cxn>
                <a:cxn ang="0">
                  <a:pos x="254" y="80"/>
                </a:cxn>
                <a:cxn ang="0">
                  <a:pos x="243" y="71"/>
                </a:cxn>
                <a:cxn ang="0">
                  <a:pos x="239" y="71"/>
                </a:cxn>
                <a:cxn ang="0">
                  <a:pos x="243" y="65"/>
                </a:cxn>
                <a:cxn ang="0">
                  <a:pos x="256" y="75"/>
                </a:cxn>
                <a:cxn ang="0">
                  <a:pos x="265" y="86"/>
                </a:cxn>
                <a:cxn ang="0">
                  <a:pos x="265" y="99"/>
                </a:cxn>
                <a:cxn ang="0">
                  <a:pos x="237" y="112"/>
                </a:cxn>
                <a:cxn ang="0">
                  <a:pos x="228" y="124"/>
                </a:cxn>
                <a:cxn ang="0">
                  <a:pos x="216" y="111"/>
                </a:cxn>
                <a:cxn ang="0">
                  <a:pos x="211" y="127"/>
                </a:cxn>
                <a:cxn ang="0">
                  <a:pos x="203" y="140"/>
                </a:cxn>
                <a:cxn ang="0">
                  <a:pos x="193" y="137"/>
                </a:cxn>
                <a:cxn ang="0">
                  <a:pos x="186" y="129"/>
                </a:cxn>
                <a:cxn ang="0">
                  <a:pos x="181" y="125"/>
                </a:cxn>
                <a:cxn ang="0">
                  <a:pos x="174" y="119"/>
                </a:cxn>
                <a:cxn ang="0">
                  <a:pos x="162" y="117"/>
                </a:cxn>
                <a:cxn ang="0">
                  <a:pos x="157" y="105"/>
                </a:cxn>
                <a:cxn ang="0">
                  <a:pos x="124" y="118"/>
                </a:cxn>
                <a:cxn ang="0">
                  <a:pos x="18" y="155"/>
                </a:cxn>
                <a:cxn ang="0">
                  <a:pos x="0" y="74"/>
                </a:cxn>
                <a:cxn ang="0">
                  <a:pos x="53" y="55"/>
                </a:cxn>
              </a:cxnLst>
              <a:rect l="0" t="0" r="r" b="b"/>
              <a:pathLst>
                <a:path w="266" h="156">
                  <a:moveTo>
                    <a:pt x="53" y="55"/>
                  </a:moveTo>
                  <a:lnTo>
                    <a:pt x="125" y="31"/>
                  </a:lnTo>
                  <a:lnTo>
                    <a:pt x="144" y="9"/>
                  </a:lnTo>
                  <a:lnTo>
                    <a:pt x="168" y="0"/>
                  </a:lnTo>
                  <a:lnTo>
                    <a:pt x="167" y="10"/>
                  </a:lnTo>
                  <a:lnTo>
                    <a:pt x="171" y="17"/>
                  </a:lnTo>
                  <a:lnTo>
                    <a:pt x="180" y="24"/>
                  </a:lnTo>
                  <a:lnTo>
                    <a:pt x="190" y="24"/>
                  </a:lnTo>
                  <a:lnTo>
                    <a:pt x="181" y="38"/>
                  </a:lnTo>
                  <a:lnTo>
                    <a:pt x="179" y="47"/>
                  </a:lnTo>
                  <a:lnTo>
                    <a:pt x="179" y="57"/>
                  </a:lnTo>
                  <a:lnTo>
                    <a:pt x="190" y="60"/>
                  </a:lnTo>
                  <a:lnTo>
                    <a:pt x="201" y="61"/>
                  </a:lnTo>
                  <a:lnTo>
                    <a:pt x="210" y="76"/>
                  </a:lnTo>
                  <a:lnTo>
                    <a:pt x="217" y="97"/>
                  </a:lnTo>
                  <a:lnTo>
                    <a:pt x="232" y="98"/>
                  </a:lnTo>
                  <a:lnTo>
                    <a:pt x="246" y="96"/>
                  </a:lnTo>
                  <a:lnTo>
                    <a:pt x="255" y="90"/>
                  </a:lnTo>
                  <a:lnTo>
                    <a:pt x="254" y="80"/>
                  </a:lnTo>
                  <a:lnTo>
                    <a:pt x="243" y="71"/>
                  </a:lnTo>
                  <a:lnTo>
                    <a:pt x="239" y="71"/>
                  </a:lnTo>
                  <a:lnTo>
                    <a:pt x="243" y="65"/>
                  </a:lnTo>
                  <a:lnTo>
                    <a:pt x="256" y="75"/>
                  </a:lnTo>
                  <a:lnTo>
                    <a:pt x="265" y="86"/>
                  </a:lnTo>
                  <a:lnTo>
                    <a:pt x="265" y="99"/>
                  </a:lnTo>
                  <a:lnTo>
                    <a:pt x="237" y="112"/>
                  </a:lnTo>
                  <a:lnTo>
                    <a:pt x="228" y="124"/>
                  </a:lnTo>
                  <a:lnTo>
                    <a:pt x="216" y="111"/>
                  </a:lnTo>
                  <a:lnTo>
                    <a:pt x="211" y="127"/>
                  </a:lnTo>
                  <a:lnTo>
                    <a:pt x="203" y="140"/>
                  </a:lnTo>
                  <a:lnTo>
                    <a:pt x="193" y="137"/>
                  </a:lnTo>
                  <a:lnTo>
                    <a:pt x="186" y="129"/>
                  </a:lnTo>
                  <a:lnTo>
                    <a:pt x="181" y="125"/>
                  </a:lnTo>
                  <a:lnTo>
                    <a:pt x="174" y="119"/>
                  </a:lnTo>
                  <a:lnTo>
                    <a:pt x="162" y="117"/>
                  </a:lnTo>
                  <a:lnTo>
                    <a:pt x="157" y="105"/>
                  </a:lnTo>
                  <a:lnTo>
                    <a:pt x="124" y="118"/>
                  </a:lnTo>
                  <a:lnTo>
                    <a:pt x="18" y="155"/>
                  </a:lnTo>
                  <a:lnTo>
                    <a:pt x="0" y="74"/>
                  </a:lnTo>
                  <a:lnTo>
                    <a:pt x="53" y="55"/>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41" name="Freeform 49"/>
            <p:cNvSpPr>
              <a:spLocks/>
            </p:cNvSpPr>
            <p:nvPr/>
          </p:nvSpPr>
          <p:spPr bwMode="auto">
            <a:xfrm>
              <a:off x="4545" y="1387"/>
              <a:ext cx="124" cy="135"/>
            </a:xfrm>
            <a:custGeom>
              <a:avLst/>
              <a:gdLst/>
              <a:ahLst/>
              <a:cxnLst>
                <a:cxn ang="0">
                  <a:pos x="17" y="134"/>
                </a:cxn>
                <a:cxn ang="0">
                  <a:pos x="123" y="53"/>
                </a:cxn>
                <a:cxn ang="0">
                  <a:pos x="106" y="0"/>
                </a:cxn>
                <a:cxn ang="0">
                  <a:pos x="0" y="37"/>
                </a:cxn>
                <a:cxn ang="0">
                  <a:pos x="10" y="102"/>
                </a:cxn>
                <a:cxn ang="0">
                  <a:pos x="22" y="111"/>
                </a:cxn>
                <a:cxn ang="0">
                  <a:pos x="10" y="128"/>
                </a:cxn>
                <a:cxn ang="0">
                  <a:pos x="17" y="134"/>
                </a:cxn>
              </a:cxnLst>
              <a:rect l="0" t="0" r="r" b="b"/>
              <a:pathLst>
                <a:path w="124" h="135">
                  <a:moveTo>
                    <a:pt x="17" y="134"/>
                  </a:moveTo>
                  <a:lnTo>
                    <a:pt x="123" y="53"/>
                  </a:lnTo>
                  <a:lnTo>
                    <a:pt x="106" y="0"/>
                  </a:lnTo>
                  <a:lnTo>
                    <a:pt x="0" y="37"/>
                  </a:lnTo>
                  <a:lnTo>
                    <a:pt x="10" y="102"/>
                  </a:lnTo>
                  <a:lnTo>
                    <a:pt x="22" y="111"/>
                  </a:lnTo>
                  <a:lnTo>
                    <a:pt x="10" y="128"/>
                  </a:lnTo>
                  <a:lnTo>
                    <a:pt x="17" y="134"/>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42" name="Freeform 50"/>
            <p:cNvSpPr>
              <a:spLocks/>
            </p:cNvSpPr>
            <p:nvPr/>
          </p:nvSpPr>
          <p:spPr bwMode="auto">
            <a:xfrm>
              <a:off x="4651" y="1374"/>
              <a:ext cx="58" cy="67"/>
            </a:xfrm>
            <a:custGeom>
              <a:avLst/>
              <a:gdLst/>
              <a:ahLst/>
              <a:cxnLst>
                <a:cxn ang="0">
                  <a:pos x="0" y="13"/>
                </a:cxn>
                <a:cxn ang="0">
                  <a:pos x="17" y="66"/>
                </a:cxn>
                <a:cxn ang="0">
                  <a:pos x="55" y="47"/>
                </a:cxn>
                <a:cxn ang="0">
                  <a:pos x="55" y="41"/>
                </a:cxn>
                <a:cxn ang="0">
                  <a:pos x="55" y="34"/>
                </a:cxn>
                <a:cxn ang="0">
                  <a:pos x="57" y="20"/>
                </a:cxn>
                <a:cxn ang="0">
                  <a:pos x="50" y="14"/>
                </a:cxn>
                <a:cxn ang="0">
                  <a:pos x="38" y="12"/>
                </a:cxn>
                <a:cxn ang="0">
                  <a:pos x="33" y="0"/>
                </a:cxn>
                <a:cxn ang="0">
                  <a:pos x="0" y="13"/>
                </a:cxn>
              </a:cxnLst>
              <a:rect l="0" t="0" r="r" b="b"/>
              <a:pathLst>
                <a:path w="58" h="67">
                  <a:moveTo>
                    <a:pt x="0" y="13"/>
                  </a:moveTo>
                  <a:lnTo>
                    <a:pt x="17" y="66"/>
                  </a:lnTo>
                  <a:lnTo>
                    <a:pt x="55" y="47"/>
                  </a:lnTo>
                  <a:lnTo>
                    <a:pt x="55" y="41"/>
                  </a:lnTo>
                  <a:lnTo>
                    <a:pt x="55" y="34"/>
                  </a:lnTo>
                  <a:lnTo>
                    <a:pt x="57" y="20"/>
                  </a:lnTo>
                  <a:lnTo>
                    <a:pt x="50" y="14"/>
                  </a:lnTo>
                  <a:lnTo>
                    <a:pt x="38" y="12"/>
                  </a:lnTo>
                  <a:lnTo>
                    <a:pt x="33" y="0"/>
                  </a:lnTo>
                  <a:lnTo>
                    <a:pt x="0" y="13"/>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43" name="Freeform 51"/>
            <p:cNvSpPr>
              <a:spLocks/>
            </p:cNvSpPr>
            <p:nvPr/>
          </p:nvSpPr>
          <p:spPr bwMode="auto">
            <a:xfrm>
              <a:off x="4028" y="1467"/>
              <a:ext cx="470" cy="335"/>
            </a:xfrm>
            <a:custGeom>
              <a:avLst/>
              <a:gdLst/>
              <a:ahLst/>
              <a:cxnLst>
                <a:cxn ang="0">
                  <a:pos x="50" y="334"/>
                </a:cxn>
                <a:cxn ang="0">
                  <a:pos x="134" y="315"/>
                </a:cxn>
                <a:cxn ang="0">
                  <a:pos x="407" y="248"/>
                </a:cxn>
                <a:cxn ang="0">
                  <a:pos x="418" y="224"/>
                </a:cxn>
                <a:cxn ang="0">
                  <a:pos x="443" y="231"/>
                </a:cxn>
                <a:cxn ang="0">
                  <a:pos x="449" y="209"/>
                </a:cxn>
                <a:cxn ang="0">
                  <a:pos x="449" y="195"/>
                </a:cxn>
                <a:cxn ang="0">
                  <a:pos x="469" y="178"/>
                </a:cxn>
                <a:cxn ang="0">
                  <a:pos x="461" y="167"/>
                </a:cxn>
                <a:cxn ang="0">
                  <a:pos x="449" y="167"/>
                </a:cxn>
                <a:cxn ang="0">
                  <a:pos x="438" y="156"/>
                </a:cxn>
                <a:cxn ang="0">
                  <a:pos x="446" y="134"/>
                </a:cxn>
                <a:cxn ang="0">
                  <a:pos x="433" y="123"/>
                </a:cxn>
                <a:cxn ang="0">
                  <a:pos x="440" y="104"/>
                </a:cxn>
                <a:cxn ang="0">
                  <a:pos x="440" y="84"/>
                </a:cxn>
                <a:cxn ang="0">
                  <a:pos x="449" y="67"/>
                </a:cxn>
                <a:cxn ang="0">
                  <a:pos x="436" y="57"/>
                </a:cxn>
                <a:cxn ang="0">
                  <a:pos x="426" y="34"/>
                </a:cxn>
                <a:cxn ang="0">
                  <a:pos x="411" y="24"/>
                </a:cxn>
                <a:cxn ang="0">
                  <a:pos x="396" y="15"/>
                </a:cxn>
                <a:cxn ang="0">
                  <a:pos x="383" y="0"/>
                </a:cxn>
                <a:cxn ang="0">
                  <a:pos x="56" y="86"/>
                </a:cxn>
                <a:cxn ang="0">
                  <a:pos x="51" y="68"/>
                </a:cxn>
                <a:cxn ang="0">
                  <a:pos x="0" y="102"/>
                </a:cxn>
                <a:cxn ang="0">
                  <a:pos x="33" y="256"/>
                </a:cxn>
                <a:cxn ang="0">
                  <a:pos x="50" y="334"/>
                </a:cxn>
              </a:cxnLst>
              <a:rect l="0" t="0" r="r" b="b"/>
              <a:pathLst>
                <a:path w="470" h="335">
                  <a:moveTo>
                    <a:pt x="50" y="334"/>
                  </a:moveTo>
                  <a:lnTo>
                    <a:pt x="134" y="315"/>
                  </a:lnTo>
                  <a:lnTo>
                    <a:pt x="407" y="248"/>
                  </a:lnTo>
                  <a:lnTo>
                    <a:pt x="418" y="224"/>
                  </a:lnTo>
                  <a:lnTo>
                    <a:pt x="443" y="231"/>
                  </a:lnTo>
                  <a:lnTo>
                    <a:pt x="449" y="209"/>
                  </a:lnTo>
                  <a:lnTo>
                    <a:pt x="449" y="195"/>
                  </a:lnTo>
                  <a:lnTo>
                    <a:pt x="469" y="178"/>
                  </a:lnTo>
                  <a:lnTo>
                    <a:pt x="461" y="167"/>
                  </a:lnTo>
                  <a:lnTo>
                    <a:pt x="449" y="167"/>
                  </a:lnTo>
                  <a:lnTo>
                    <a:pt x="438" y="156"/>
                  </a:lnTo>
                  <a:lnTo>
                    <a:pt x="446" y="134"/>
                  </a:lnTo>
                  <a:lnTo>
                    <a:pt x="433" y="123"/>
                  </a:lnTo>
                  <a:lnTo>
                    <a:pt x="440" y="104"/>
                  </a:lnTo>
                  <a:lnTo>
                    <a:pt x="440" y="84"/>
                  </a:lnTo>
                  <a:lnTo>
                    <a:pt x="449" y="67"/>
                  </a:lnTo>
                  <a:lnTo>
                    <a:pt x="436" y="57"/>
                  </a:lnTo>
                  <a:lnTo>
                    <a:pt x="426" y="34"/>
                  </a:lnTo>
                  <a:lnTo>
                    <a:pt x="411" y="24"/>
                  </a:lnTo>
                  <a:lnTo>
                    <a:pt x="396" y="15"/>
                  </a:lnTo>
                  <a:lnTo>
                    <a:pt x="383" y="0"/>
                  </a:lnTo>
                  <a:lnTo>
                    <a:pt x="56" y="86"/>
                  </a:lnTo>
                  <a:lnTo>
                    <a:pt x="51" y="68"/>
                  </a:lnTo>
                  <a:lnTo>
                    <a:pt x="0" y="102"/>
                  </a:lnTo>
                  <a:lnTo>
                    <a:pt x="33" y="256"/>
                  </a:lnTo>
                  <a:lnTo>
                    <a:pt x="50" y="334"/>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44" name="Freeform 52"/>
            <p:cNvSpPr>
              <a:spLocks/>
            </p:cNvSpPr>
            <p:nvPr/>
          </p:nvSpPr>
          <p:spPr bwMode="auto">
            <a:xfrm>
              <a:off x="4461" y="1534"/>
              <a:ext cx="102" cy="242"/>
            </a:xfrm>
            <a:custGeom>
              <a:avLst/>
              <a:gdLst/>
              <a:ahLst/>
              <a:cxnLst>
                <a:cxn ang="0">
                  <a:pos x="16" y="0"/>
                </a:cxn>
                <a:cxn ang="0">
                  <a:pos x="88" y="14"/>
                </a:cxn>
                <a:cxn ang="0">
                  <a:pos x="88" y="40"/>
                </a:cxn>
                <a:cxn ang="0">
                  <a:pos x="75" y="82"/>
                </a:cxn>
                <a:cxn ang="0">
                  <a:pos x="83" y="89"/>
                </a:cxn>
                <a:cxn ang="0">
                  <a:pos x="95" y="87"/>
                </a:cxn>
                <a:cxn ang="0">
                  <a:pos x="101" y="100"/>
                </a:cxn>
                <a:cxn ang="0">
                  <a:pos x="101" y="140"/>
                </a:cxn>
                <a:cxn ang="0">
                  <a:pos x="87" y="194"/>
                </a:cxn>
                <a:cxn ang="0">
                  <a:pos x="73" y="234"/>
                </a:cxn>
                <a:cxn ang="0">
                  <a:pos x="60" y="241"/>
                </a:cxn>
                <a:cxn ang="0">
                  <a:pos x="60" y="228"/>
                </a:cxn>
                <a:cxn ang="0">
                  <a:pos x="49" y="226"/>
                </a:cxn>
                <a:cxn ang="0">
                  <a:pos x="37" y="225"/>
                </a:cxn>
                <a:cxn ang="0">
                  <a:pos x="18" y="208"/>
                </a:cxn>
                <a:cxn ang="0">
                  <a:pos x="5" y="188"/>
                </a:cxn>
                <a:cxn ang="0">
                  <a:pos x="10" y="164"/>
                </a:cxn>
                <a:cxn ang="0">
                  <a:pos x="16" y="142"/>
                </a:cxn>
                <a:cxn ang="0">
                  <a:pos x="16" y="128"/>
                </a:cxn>
                <a:cxn ang="0">
                  <a:pos x="36" y="111"/>
                </a:cxn>
                <a:cxn ang="0">
                  <a:pos x="28" y="100"/>
                </a:cxn>
                <a:cxn ang="0">
                  <a:pos x="16" y="100"/>
                </a:cxn>
                <a:cxn ang="0">
                  <a:pos x="5" y="89"/>
                </a:cxn>
                <a:cxn ang="0">
                  <a:pos x="13" y="67"/>
                </a:cxn>
                <a:cxn ang="0">
                  <a:pos x="0" y="56"/>
                </a:cxn>
                <a:cxn ang="0">
                  <a:pos x="7" y="37"/>
                </a:cxn>
                <a:cxn ang="0">
                  <a:pos x="7" y="17"/>
                </a:cxn>
                <a:cxn ang="0">
                  <a:pos x="16" y="0"/>
                </a:cxn>
              </a:cxnLst>
              <a:rect l="0" t="0" r="r" b="b"/>
              <a:pathLst>
                <a:path w="102" h="242">
                  <a:moveTo>
                    <a:pt x="16" y="0"/>
                  </a:moveTo>
                  <a:lnTo>
                    <a:pt x="88" y="14"/>
                  </a:lnTo>
                  <a:lnTo>
                    <a:pt x="88" y="40"/>
                  </a:lnTo>
                  <a:lnTo>
                    <a:pt x="75" y="82"/>
                  </a:lnTo>
                  <a:lnTo>
                    <a:pt x="83" y="89"/>
                  </a:lnTo>
                  <a:lnTo>
                    <a:pt x="95" y="87"/>
                  </a:lnTo>
                  <a:lnTo>
                    <a:pt x="101" y="100"/>
                  </a:lnTo>
                  <a:lnTo>
                    <a:pt x="101" y="140"/>
                  </a:lnTo>
                  <a:lnTo>
                    <a:pt x="87" y="194"/>
                  </a:lnTo>
                  <a:lnTo>
                    <a:pt x="73" y="234"/>
                  </a:lnTo>
                  <a:lnTo>
                    <a:pt x="60" y="241"/>
                  </a:lnTo>
                  <a:lnTo>
                    <a:pt x="60" y="228"/>
                  </a:lnTo>
                  <a:lnTo>
                    <a:pt x="49" y="226"/>
                  </a:lnTo>
                  <a:lnTo>
                    <a:pt x="37" y="225"/>
                  </a:lnTo>
                  <a:lnTo>
                    <a:pt x="18" y="208"/>
                  </a:lnTo>
                  <a:lnTo>
                    <a:pt x="5" y="188"/>
                  </a:lnTo>
                  <a:lnTo>
                    <a:pt x="10" y="164"/>
                  </a:lnTo>
                  <a:lnTo>
                    <a:pt x="16" y="142"/>
                  </a:lnTo>
                  <a:lnTo>
                    <a:pt x="16" y="128"/>
                  </a:lnTo>
                  <a:lnTo>
                    <a:pt x="36" y="111"/>
                  </a:lnTo>
                  <a:lnTo>
                    <a:pt x="28" y="100"/>
                  </a:lnTo>
                  <a:lnTo>
                    <a:pt x="16" y="100"/>
                  </a:lnTo>
                  <a:lnTo>
                    <a:pt x="5" y="89"/>
                  </a:lnTo>
                  <a:lnTo>
                    <a:pt x="13" y="67"/>
                  </a:lnTo>
                  <a:lnTo>
                    <a:pt x="0" y="56"/>
                  </a:lnTo>
                  <a:lnTo>
                    <a:pt x="7" y="37"/>
                  </a:lnTo>
                  <a:lnTo>
                    <a:pt x="7" y="17"/>
                  </a:lnTo>
                  <a:lnTo>
                    <a:pt x="16" y="0"/>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45" name="Freeform 53"/>
            <p:cNvSpPr>
              <a:spLocks/>
            </p:cNvSpPr>
            <p:nvPr/>
          </p:nvSpPr>
          <p:spPr bwMode="auto">
            <a:xfrm>
              <a:off x="4079" y="1099"/>
              <a:ext cx="489" cy="455"/>
            </a:xfrm>
            <a:custGeom>
              <a:avLst/>
              <a:gdLst/>
              <a:ahLst/>
              <a:cxnLst>
                <a:cxn ang="0">
                  <a:pos x="288" y="26"/>
                </a:cxn>
                <a:cxn ang="0">
                  <a:pos x="248" y="48"/>
                </a:cxn>
                <a:cxn ang="0">
                  <a:pos x="218" y="94"/>
                </a:cxn>
                <a:cxn ang="0">
                  <a:pos x="206" y="136"/>
                </a:cxn>
                <a:cxn ang="0">
                  <a:pos x="177" y="175"/>
                </a:cxn>
                <a:cxn ang="0">
                  <a:pos x="194" y="200"/>
                </a:cxn>
                <a:cxn ang="0">
                  <a:pos x="194" y="224"/>
                </a:cxn>
                <a:cxn ang="0">
                  <a:pos x="177" y="252"/>
                </a:cxn>
                <a:cxn ang="0">
                  <a:pos x="143" y="269"/>
                </a:cxn>
                <a:cxn ang="0">
                  <a:pos x="108" y="275"/>
                </a:cxn>
                <a:cxn ang="0">
                  <a:pos x="58" y="283"/>
                </a:cxn>
                <a:cxn ang="0">
                  <a:pos x="28" y="302"/>
                </a:cxn>
                <a:cxn ang="0">
                  <a:pos x="8" y="328"/>
                </a:cxn>
                <a:cxn ang="0">
                  <a:pos x="19" y="344"/>
                </a:cxn>
                <a:cxn ang="0">
                  <a:pos x="31" y="348"/>
                </a:cxn>
                <a:cxn ang="0">
                  <a:pos x="33" y="374"/>
                </a:cxn>
                <a:cxn ang="0">
                  <a:pos x="22" y="402"/>
                </a:cxn>
                <a:cxn ang="0">
                  <a:pos x="0" y="436"/>
                </a:cxn>
                <a:cxn ang="0">
                  <a:pos x="5" y="454"/>
                </a:cxn>
                <a:cxn ang="0">
                  <a:pos x="332" y="368"/>
                </a:cxn>
                <a:cxn ang="0">
                  <a:pos x="345" y="383"/>
                </a:cxn>
                <a:cxn ang="0">
                  <a:pos x="360" y="392"/>
                </a:cxn>
                <a:cxn ang="0">
                  <a:pos x="375" y="402"/>
                </a:cxn>
                <a:cxn ang="0">
                  <a:pos x="385" y="425"/>
                </a:cxn>
                <a:cxn ang="0">
                  <a:pos x="398" y="435"/>
                </a:cxn>
                <a:cxn ang="0">
                  <a:pos x="470" y="449"/>
                </a:cxn>
                <a:cxn ang="0">
                  <a:pos x="483" y="422"/>
                </a:cxn>
                <a:cxn ang="0">
                  <a:pos x="476" y="416"/>
                </a:cxn>
                <a:cxn ang="0">
                  <a:pos x="488" y="399"/>
                </a:cxn>
                <a:cxn ang="0">
                  <a:pos x="476" y="390"/>
                </a:cxn>
                <a:cxn ang="0">
                  <a:pos x="466" y="325"/>
                </a:cxn>
                <a:cxn ang="0">
                  <a:pos x="448" y="244"/>
                </a:cxn>
                <a:cxn ang="0">
                  <a:pos x="434" y="179"/>
                </a:cxn>
                <a:cxn ang="0">
                  <a:pos x="430" y="168"/>
                </a:cxn>
                <a:cxn ang="0">
                  <a:pos x="419" y="162"/>
                </a:cxn>
                <a:cxn ang="0">
                  <a:pos x="407" y="107"/>
                </a:cxn>
                <a:cxn ang="0">
                  <a:pos x="378" y="57"/>
                </a:cxn>
                <a:cxn ang="0">
                  <a:pos x="375" y="0"/>
                </a:cxn>
                <a:cxn ang="0">
                  <a:pos x="288" y="26"/>
                </a:cxn>
              </a:cxnLst>
              <a:rect l="0" t="0" r="r" b="b"/>
              <a:pathLst>
                <a:path w="489" h="455">
                  <a:moveTo>
                    <a:pt x="288" y="26"/>
                  </a:moveTo>
                  <a:lnTo>
                    <a:pt x="248" y="48"/>
                  </a:lnTo>
                  <a:lnTo>
                    <a:pt x="218" y="94"/>
                  </a:lnTo>
                  <a:lnTo>
                    <a:pt x="206" y="136"/>
                  </a:lnTo>
                  <a:lnTo>
                    <a:pt x="177" y="175"/>
                  </a:lnTo>
                  <a:lnTo>
                    <a:pt x="194" y="200"/>
                  </a:lnTo>
                  <a:lnTo>
                    <a:pt x="194" y="224"/>
                  </a:lnTo>
                  <a:lnTo>
                    <a:pt x="177" y="252"/>
                  </a:lnTo>
                  <a:lnTo>
                    <a:pt x="143" y="269"/>
                  </a:lnTo>
                  <a:lnTo>
                    <a:pt x="108" y="275"/>
                  </a:lnTo>
                  <a:lnTo>
                    <a:pt x="58" y="283"/>
                  </a:lnTo>
                  <a:lnTo>
                    <a:pt x="28" y="302"/>
                  </a:lnTo>
                  <a:lnTo>
                    <a:pt x="8" y="328"/>
                  </a:lnTo>
                  <a:lnTo>
                    <a:pt x="19" y="344"/>
                  </a:lnTo>
                  <a:lnTo>
                    <a:pt x="31" y="348"/>
                  </a:lnTo>
                  <a:lnTo>
                    <a:pt x="33" y="374"/>
                  </a:lnTo>
                  <a:lnTo>
                    <a:pt x="22" y="402"/>
                  </a:lnTo>
                  <a:lnTo>
                    <a:pt x="0" y="436"/>
                  </a:lnTo>
                  <a:lnTo>
                    <a:pt x="5" y="454"/>
                  </a:lnTo>
                  <a:lnTo>
                    <a:pt x="332" y="368"/>
                  </a:lnTo>
                  <a:lnTo>
                    <a:pt x="345" y="383"/>
                  </a:lnTo>
                  <a:lnTo>
                    <a:pt x="360" y="392"/>
                  </a:lnTo>
                  <a:lnTo>
                    <a:pt x="375" y="402"/>
                  </a:lnTo>
                  <a:lnTo>
                    <a:pt x="385" y="425"/>
                  </a:lnTo>
                  <a:lnTo>
                    <a:pt x="398" y="435"/>
                  </a:lnTo>
                  <a:lnTo>
                    <a:pt x="470" y="449"/>
                  </a:lnTo>
                  <a:lnTo>
                    <a:pt x="483" y="422"/>
                  </a:lnTo>
                  <a:lnTo>
                    <a:pt x="476" y="416"/>
                  </a:lnTo>
                  <a:lnTo>
                    <a:pt x="488" y="399"/>
                  </a:lnTo>
                  <a:lnTo>
                    <a:pt x="476" y="390"/>
                  </a:lnTo>
                  <a:lnTo>
                    <a:pt x="466" y="325"/>
                  </a:lnTo>
                  <a:lnTo>
                    <a:pt x="448" y="244"/>
                  </a:lnTo>
                  <a:lnTo>
                    <a:pt x="434" y="179"/>
                  </a:lnTo>
                  <a:lnTo>
                    <a:pt x="430" y="168"/>
                  </a:lnTo>
                  <a:lnTo>
                    <a:pt x="419" y="162"/>
                  </a:lnTo>
                  <a:lnTo>
                    <a:pt x="407" y="107"/>
                  </a:lnTo>
                  <a:lnTo>
                    <a:pt x="378" y="57"/>
                  </a:lnTo>
                  <a:lnTo>
                    <a:pt x="375" y="0"/>
                  </a:lnTo>
                  <a:lnTo>
                    <a:pt x="288" y="26"/>
                  </a:lnTo>
                </a:path>
              </a:pathLst>
            </a:custGeom>
            <a:solidFill>
              <a:schemeClr val="folHlink"/>
            </a:solidFill>
            <a:ln w="12700" cap="rnd" cmpd="sng">
              <a:solidFill>
                <a:srgbClr val="000000"/>
              </a:solidFill>
              <a:prstDash val="solid"/>
              <a:round/>
              <a:headEnd/>
              <a:tailEnd/>
            </a:ln>
            <a:effectLst/>
          </p:spPr>
          <p:txBody>
            <a:bodyPr/>
            <a:lstStyle/>
            <a:p>
              <a:endParaRPr lang="en-US"/>
            </a:p>
          </p:txBody>
        </p:sp>
        <p:sp>
          <p:nvSpPr>
            <p:cNvPr id="85046" name="Freeform 54"/>
            <p:cNvSpPr>
              <a:spLocks/>
            </p:cNvSpPr>
            <p:nvPr/>
          </p:nvSpPr>
          <p:spPr bwMode="auto">
            <a:xfrm>
              <a:off x="4559" y="1482"/>
              <a:ext cx="129" cy="73"/>
            </a:xfrm>
            <a:custGeom>
              <a:avLst/>
              <a:gdLst/>
              <a:ahLst/>
              <a:cxnLst>
                <a:cxn ang="0">
                  <a:pos x="19" y="40"/>
                </a:cxn>
                <a:cxn ang="0">
                  <a:pos x="66" y="22"/>
                </a:cxn>
                <a:cxn ang="0">
                  <a:pos x="95" y="0"/>
                </a:cxn>
                <a:cxn ang="0">
                  <a:pos x="101" y="12"/>
                </a:cxn>
                <a:cxn ang="0">
                  <a:pos x="128" y="2"/>
                </a:cxn>
                <a:cxn ang="0">
                  <a:pos x="91" y="36"/>
                </a:cxn>
                <a:cxn ang="0">
                  <a:pos x="48" y="57"/>
                </a:cxn>
                <a:cxn ang="0">
                  <a:pos x="17" y="72"/>
                </a:cxn>
                <a:cxn ang="0">
                  <a:pos x="0" y="72"/>
                </a:cxn>
                <a:cxn ang="0">
                  <a:pos x="19" y="40"/>
                </a:cxn>
              </a:cxnLst>
              <a:rect l="0" t="0" r="r" b="b"/>
              <a:pathLst>
                <a:path w="129" h="73">
                  <a:moveTo>
                    <a:pt x="19" y="40"/>
                  </a:moveTo>
                  <a:lnTo>
                    <a:pt x="66" y="22"/>
                  </a:lnTo>
                  <a:lnTo>
                    <a:pt x="95" y="0"/>
                  </a:lnTo>
                  <a:lnTo>
                    <a:pt x="101" y="12"/>
                  </a:lnTo>
                  <a:lnTo>
                    <a:pt x="128" y="2"/>
                  </a:lnTo>
                  <a:lnTo>
                    <a:pt x="91" y="36"/>
                  </a:lnTo>
                  <a:lnTo>
                    <a:pt x="48" y="57"/>
                  </a:lnTo>
                  <a:lnTo>
                    <a:pt x="17" y="72"/>
                  </a:lnTo>
                  <a:lnTo>
                    <a:pt x="0" y="72"/>
                  </a:lnTo>
                  <a:lnTo>
                    <a:pt x="19" y="40"/>
                  </a:lnTo>
                </a:path>
              </a:pathLst>
            </a:custGeom>
            <a:solidFill>
              <a:schemeClr val="folHlink"/>
            </a:solidFill>
            <a:ln w="12700" cap="rnd" cmpd="sng">
              <a:solidFill>
                <a:srgbClr val="000000"/>
              </a:solidFill>
              <a:prstDash val="solid"/>
              <a:round/>
              <a:headEnd/>
              <a:tailEnd/>
            </a:ln>
            <a:effectLst/>
          </p:spPr>
          <p:txBody>
            <a:bodyPr/>
            <a:lstStyle/>
            <a:p>
              <a:endParaRPr lang="en-US"/>
            </a:p>
          </p:txBody>
        </p:sp>
      </p:grpSp>
      <p:grpSp>
        <p:nvGrpSpPr>
          <p:cNvPr id="85047" name="Group 55"/>
          <p:cNvGrpSpPr>
            <a:grpSpLocks/>
          </p:cNvGrpSpPr>
          <p:nvPr/>
        </p:nvGrpSpPr>
        <p:grpSpPr bwMode="auto">
          <a:xfrm>
            <a:off x="457200" y="2057400"/>
            <a:ext cx="1816100" cy="1187450"/>
            <a:chOff x="288" y="1296"/>
            <a:chExt cx="1144" cy="748"/>
          </a:xfrm>
        </p:grpSpPr>
        <p:sp>
          <p:nvSpPr>
            <p:cNvPr id="85048" name="AutoShape 56"/>
            <p:cNvSpPr>
              <a:spLocks noChangeArrowheads="1"/>
            </p:cNvSpPr>
            <p:nvPr/>
          </p:nvSpPr>
          <p:spPr bwMode="auto">
            <a:xfrm>
              <a:off x="1152" y="1728"/>
              <a:ext cx="280" cy="208"/>
            </a:xfrm>
            <a:prstGeom prst="star5">
              <a:avLst/>
            </a:prstGeom>
            <a:solidFill>
              <a:srgbClr val="000066"/>
            </a:solidFill>
            <a:ln w="12700">
              <a:solidFill>
                <a:schemeClr val="tx1"/>
              </a:solidFill>
              <a:miter lim="800000"/>
              <a:headEnd/>
              <a:tailEnd/>
            </a:ln>
            <a:effectLst/>
          </p:spPr>
          <p:txBody>
            <a:bodyPr wrap="none" anchor="ctr"/>
            <a:lstStyle/>
            <a:p>
              <a:endParaRPr lang="en-US"/>
            </a:p>
          </p:txBody>
        </p:sp>
        <p:sp>
          <p:nvSpPr>
            <p:cNvPr id="85049" name="Text Box 57"/>
            <p:cNvSpPr txBox="1">
              <a:spLocks noChangeArrowheads="1"/>
            </p:cNvSpPr>
            <p:nvPr/>
          </p:nvSpPr>
          <p:spPr bwMode="auto">
            <a:xfrm>
              <a:off x="288" y="1296"/>
              <a:ext cx="960" cy="748"/>
            </a:xfrm>
            <a:prstGeom prst="rect">
              <a:avLst/>
            </a:prstGeom>
            <a:noFill/>
            <a:ln w="9525">
              <a:noFill/>
              <a:miter lim="800000"/>
              <a:headEnd/>
              <a:tailEnd/>
            </a:ln>
            <a:effectLst/>
          </p:spPr>
          <p:txBody>
            <a:bodyPr>
              <a:spAutoFit/>
            </a:bodyPr>
            <a:lstStyle/>
            <a:p>
              <a:pPr eaLnBrk="0" hangingPunct="0"/>
              <a:r>
                <a:rPr lang="en-US" sz="2400" b="1">
                  <a:latin typeface="Arial Unicode MS" pitchFamily="34" charset="-128"/>
                </a:rPr>
                <a:t>Ryegrass  fescue</a:t>
              </a:r>
            </a:p>
            <a:p>
              <a:pPr eaLnBrk="0" hangingPunct="0"/>
              <a:r>
                <a:rPr lang="en-US" sz="2400" b="1">
                  <a:latin typeface="Arial Unicode MS" pitchFamily="34" charset="-128"/>
                </a:rPr>
                <a:t>bent</a:t>
              </a:r>
            </a:p>
          </p:txBody>
        </p:sp>
      </p:grpSp>
      <p:grpSp>
        <p:nvGrpSpPr>
          <p:cNvPr id="85050" name="Group 58"/>
          <p:cNvGrpSpPr>
            <a:grpSpLocks/>
          </p:cNvGrpSpPr>
          <p:nvPr/>
        </p:nvGrpSpPr>
        <p:grpSpPr bwMode="auto">
          <a:xfrm>
            <a:off x="1219200" y="4800600"/>
            <a:ext cx="1968500" cy="990600"/>
            <a:chOff x="768" y="3024"/>
            <a:chExt cx="1240" cy="624"/>
          </a:xfrm>
        </p:grpSpPr>
        <p:sp>
          <p:nvSpPr>
            <p:cNvPr id="85051" name="AutoShape 59"/>
            <p:cNvSpPr>
              <a:spLocks noChangeArrowheads="1"/>
            </p:cNvSpPr>
            <p:nvPr/>
          </p:nvSpPr>
          <p:spPr bwMode="auto">
            <a:xfrm>
              <a:off x="1392" y="3024"/>
              <a:ext cx="280" cy="208"/>
            </a:xfrm>
            <a:prstGeom prst="star5">
              <a:avLst/>
            </a:prstGeom>
            <a:solidFill>
              <a:srgbClr val="000066"/>
            </a:solidFill>
            <a:ln w="12700">
              <a:solidFill>
                <a:schemeClr val="tx1"/>
              </a:solidFill>
              <a:miter lim="800000"/>
              <a:headEnd/>
              <a:tailEnd/>
            </a:ln>
            <a:effectLst/>
          </p:spPr>
          <p:txBody>
            <a:bodyPr wrap="none" anchor="ctr"/>
            <a:lstStyle/>
            <a:p>
              <a:endParaRPr lang="en-US"/>
            </a:p>
          </p:txBody>
        </p:sp>
        <p:sp>
          <p:nvSpPr>
            <p:cNvPr id="85052" name="AutoShape 60"/>
            <p:cNvSpPr>
              <a:spLocks noChangeArrowheads="1"/>
            </p:cNvSpPr>
            <p:nvPr/>
          </p:nvSpPr>
          <p:spPr bwMode="auto">
            <a:xfrm>
              <a:off x="1728" y="3168"/>
              <a:ext cx="280" cy="208"/>
            </a:xfrm>
            <a:prstGeom prst="star5">
              <a:avLst/>
            </a:prstGeom>
            <a:solidFill>
              <a:srgbClr val="000066"/>
            </a:solidFill>
            <a:ln w="12700">
              <a:solidFill>
                <a:schemeClr val="tx1"/>
              </a:solidFill>
              <a:miter lim="800000"/>
              <a:headEnd/>
              <a:tailEnd/>
            </a:ln>
            <a:effectLst/>
          </p:spPr>
          <p:txBody>
            <a:bodyPr wrap="none" anchor="ctr"/>
            <a:lstStyle/>
            <a:p>
              <a:endParaRPr lang="en-US"/>
            </a:p>
          </p:txBody>
        </p:sp>
        <p:sp>
          <p:nvSpPr>
            <p:cNvPr id="85053" name="Text Box 61"/>
            <p:cNvSpPr txBox="1">
              <a:spLocks noChangeArrowheads="1"/>
            </p:cNvSpPr>
            <p:nvPr/>
          </p:nvSpPr>
          <p:spPr bwMode="auto">
            <a:xfrm>
              <a:off x="768" y="3360"/>
              <a:ext cx="960" cy="288"/>
            </a:xfrm>
            <a:prstGeom prst="rect">
              <a:avLst/>
            </a:prstGeom>
            <a:noFill/>
            <a:ln w="9525">
              <a:noFill/>
              <a:miter lim="800000"/>
              <a:headEnd/>
              <a:tailEnd/>
            </a:ln>
            <a:effectLst/>
          </p:spPr>
          <p:txBody>
            <a:bodyPr>
              <a:spAutoFit/>
            </a:bodyPr>
            <a:lstStyle/>
            <a:p>
              <a:pPr eaLnBrk="0" hangingPunct="0"/>
              <a:r>
                <a:rPr lang="en-US" sz="2400" b="1">
                  <a:latin typeface="Arial Unicode MS" pitchFamily="34" charset="-128"/>
                </a:rPr>
                <a:t>Bermuda</a:t>
              </a:r>
            </a:p>
          </p:txBody>
        </p:sp>
      </p:grpSp>
      <p:grpSp>
        <p:nvGrpSpPr>
          <p:cNvPr id="85054" name="Group 62"/>
          <p:cNvGrpSpPr>
            <a:grpSpLocks/>
          </p:cNvGrpSpPr>
          <p:nvPr/>
        </p:nvGrpSpPr>
        <p:grpSpPr bwMode="auto">
          <a:xfrm>
            <a:off x="6788150" y="4953000"/>
            <a:ext cx="2051050" cy="457200"/>
            <a:chOff x="4276" y="3120"/>
            <a:chExt cx="1292" cy="288"/>
          </a:xfrm>
        </p:grpSpPr>
        <p:sp>
          <p:nvSpPr>
            <p:cNvPr id="85055" name="AutoShape 63"/>
            <p:cNvSpPr>
              <a:spLocks noChangeArrowheads="1"/>
            </p:cNvSpPr>
            <p:nvPr/>
          </p:nvSpPr>
          <p:spPr bwMode="auto">
            <a:xfrm>
              <a:off x="4276" y="3160"/>
              <a:ext cx="280" cy="208"/>
            </a:xfrm>
            <a:prstGeom prst="star5">
              <a:avLst/>
            </a:prstGeom>
            <a:solidFill>
              <a:srgbClr val="000066"/>
            </a:solidFill>
            <a:ln w="12700">
              <a:solidFill>
                <a:schemeClr val="tx1"/>
              </a:solidFill>
              <a:miter lim="800000"/>
              <a:headEnd/>
              <a:tailEnd/>
            </a:ln>
            <a:effectLst/>
          </p:spPr>
          <p:txBody>
            <a:bodyPr wrap="none" anchor="ctr"/>
            <a:lstStyle/>
            <a:p>
              <a:endParaRPr lang="en-US"/>
            </a:p>
          </p:txBody>
        </p:sp>
        <p:sp>
          <p:nvSpPr>
            <p:cNvPr id="85056" name="Text Box 64"/>
            <p:cNvSpPr txBox="1">
              <a:spLocks noChangeArrowheads="1"/>
            </p:cNvSpPr>
            <p:nvPr/>
          </p:nvSpPr>
          <p:spPr bwMode="auto">
            <a:xfrm>
              <a:off x="4608" y="3120"/>
              <a:ext cx="960" cy="288"/>
            </a:xfrm>
            <a:prstGeom prst="rect">
              <a:avLst/>
            </a:prstGeom>
            <a:noFill/>
            <a:ln w="9525">
              <a:noFill/>
              <a:miter lim="800000"/>
              <a:headEnd/>
              <a:tailEnd/>
            </a:ln>
            <a:effectLst/>
          </p:spPr>
          <p:txBody>
            <a:bodyPr>
              <a:spAutoFit/>
            </a:bodyPr>
            <a:lstStyle/>
            <a:p>
              <a:pPr eaLnBrk="0" hangingPunct="0"/>
              <a:r>
                <a:rPr lang="en-US" sz="2400" b="1" dirty="0" err="1">
                  <a:latin typeface="Arial Unicode MS" pitchFamily="34" charset="-128"/>
                </a:rPr>
                <a:t>Zoysia</a:t>
              </a:r>
              <a:endParaRPr lang="en-US" sz="2400" b="1" dirty="0">
                <a:latin typeface="Arial Unicode MS" pitchFamily="34" charset="-128"/>
              </a:endParaRPr>
            </a:p>
          </p:txBody>
        </p:sp>
      </p:grpSp>
      <p:grpSp>
        <p:nvGrpSpPr>
          <p:cNvPr id="85057" name="Group 65"/>
          <p:cNvGrpSpPr>
            <a:grpSpLocks/>
          </p:cNvGrpSpPr>
          <p:nvPr/>
        </p:nvGrpSpPr>
        <p:grpSpPr bwMode="auto">
          <a:xfrm>
            <a:off x="2216150" y="1828800"/>
            <a:ext cx="3373438" cy="2006600"/>
            <a:chOff x="1396" y="1152"/>
            <a:chExt cx="2125" cy="1264"/>
          </a:xfrm>
        </p:grpSpPr>
        <p:sp>
          <p:nvSpPr>
            <p:cNvPr id="85058" name="AutoShape 66"/>
            <p:cNvSpPr>
              <a:spLocks noChangeArrowheads="1"/>
            </p:cNvSpPr>
            <p:nvPr/>
          </p:nvSpPr>
          <p:spPr bwMode="auto">
            <a:xfrm>
              <a:off x="1396" y="1480"/>
              <a:ext cx="280" cy="208"/>
            </a:xfrm>
            <a:prstGeom prst="star5">
              <a:avLst/>
            </a:prstGeom>
            <a:solidFill>
              <a:srgbClr val="000066"/>
            </a:solidFill>
            <a:ln w="12700">
              <a:solidFill>
                <a:schemeClr val="tx1"/>
              </a:solidFill>
              <a:miter lim="800000"/>
              <a:headEnd/>
              <a:tailEnd/>
            </a:ln>
            <a:effectLst/>
          </p:spPr>
          <p:txBody>
            <a:bodyPr wrap="none" anchor="ctr"/>
            <a:lstStyle/>
            <a:p>
              <a:endParaRPr lang="en-US"/>
            </a:p>
          </p:txBody>
        </p:sp>
        <p:sp>
          <p:nvSpPr>
            <p:cNvPr id="85059" name="AutoShape 67"/>
            <p:cNvSpPr>
              <a:spLocks noChangeArrowheads="1"/>
            </p:cNvSpPr>
            <p:nvPr/>
          </p:nvSpPr>
          <p:spPr bwMode="auto">
            <a:xfrm>
              <a:off x="1680" y="1488"/>
              <a:ext cx="280" cy="208"/>
            </a:xfrm>
            <a:prstGeom prst="star5">
              <a:avLst/>
            </a:prstGeom>
            <a:solidFill>
              <a:srgbClr val="000066"/>
            </a:solidFill>
            <a:ln w="12700">
              <a:solidFill>
                <a:schemeClr val="tx1"/>
              </a:solidFill>
              <a:miter lim="800000"/>
              <a:headEnd/>
              <a:tailEnd/>
            </a:ln>
            <a:effectLst/>
          </p:spPr>
          <p:txBody>
            <a:bodyPr wrap="none" anchor="ctr"/>
            <a:lstStyle/>
            <a:p>
              <a:endParaRPr lang="en-US"/>
            </a:p>
          </p:txBody>
        </p:sp>
        <p:sp>
          <p:nvSpPr>
            <p:cNvPr id="85060" name="Text Box 68"/>
            <p:cNvSpPr txBox="1">
              <a:spLocks noChangeArrowheads="1"/>
            </p:cNvSpPr>
            <p:nvPr/>
          </p:nvSpPr>
          <p:spPr bwMode="auto">
            <a:xfrm>
              <a:off x="1728" y="1152"/>
              <a:ext cx="1793" cy="288"/>
            </a:xfrm>
            <a:prstGeom prst="rect">
              <a:avLst/>
            </a:prstGeom>
            <a:noFill/>
            <a:ln w="9525">
              <a:noFill/>
              <a:miter lim="800000"/>
              <a:headEnd/>
              <a:tailEnd/>
            </a:ln>
            <a:effectLst/>
          </p:spPr>
          <p:txBody>
            <a:bodyPr wrap="none">
              <a:spAutoFit/>
            </a:bodyPr>
            <a:lstStyle/>
            <a:p>
              <a:pPr eaLnBrk="0" hangingPunct="0"/>
              <a:r>
                <a:rPr lang="en-US" sz="2400" b="1">
                  <a:latin typeface="Arial Unicode MS" pitchFamily="34" charset="-128"/>
                </a:rPr>
                <a:t>Kentucky bluegrass</a:t>
              </a:r>
            </a:p>
          </p:txBody>
        </p:sp>
        <p:sp>
          <p:nvSpPr>
            <p:cNvPr id="85061" name="AutoShape 69"/>
            <p:cNvSpPr>
              <a:spLocks noChangeArrowheads="1"/>
            </p:cNvSpPr>
            <p:nvPr/>
          </p:nvSpPr>
          <p:spPr bwMode="auto">
            <a:xfrm>
              <a:off x="2640" y="2208"/>
              <a:ext cx="280" cy="208"/>
            </a:xfrm>
            <a:prstGeom prst="star5">
              <a:avLst/>
            </a:prstGeom>
            <a:solidFill>
              <a:srgbClr val="000066"/>
            </a:solidFill>
            <a:ln w="12700">
              <a:solidFill>
                <a:schemeClr val="tx1"/>
              </a:solidFill>
              <a:miter lim="800000"/>
              <a:headEnd/>
              <a:tailEnd/>
            </a:ln>
            <a:effectLst/>
          </p:spPr>
          <p:txBody>
            <a:bodyPr wrap="none" anchor="ctr"/>
            <a:lstStyle/>
            <a:p>
              <a:endParaRPr lang="en-US"/>
            </a:p>
          </p:txBody>
        </p:sp>
        <p:sp>
          <p:nvSpPr>
            <p:cNvPr id="85062" name="AutoShape 70"/>
            <p:cNvSpPr>
              <a:spLocks noChangeArrowheads="1"/>
            </p:cNvSpPr>
            <p:nvPr/>
          </p:nvSpPr>
          <p:spPr bwMode="auto">
            <a:xfrm>
              <a:off x="3168" y="1584"/>
              <a:ext cx="280" cy="208"/>
            </a:xfrm>
            <a:prstGeom prst="star5">
              <a:avLst/>
            </a:prstGeom>
            <a:solidFill>
              <a:srgbClr val="000066"/>
            </a:solidFill>
            <a:ln w="12700">
              <a:solidFill>
                <a:schemeClr val="tx1"/>
              </a:solidFill>
              <a:miter lim="800000"/>
              <a:headEnd/>
              <a:tailEnd/>
            </a:ln>
            <a:effectLst/>
          </p:spPr>
          <p:txBody>
            <a:bodyPr wrap="none" anchor="ctr"/>
            <a:lstStyle/>
            <a:p>
              <a:endParaRPr lang="en-US"/>
            </a:p>
          </p:txBody>
        </p:sp>
      </p:grpSp>
      <p:sp>
        <p:nvSpPr>
          <p:cNvPr id="71" name="TextBox 70"/>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22</a:t>
            </a:r>
            <a:endParaRPr lang="en-US" sz="2000" dirty="0">
              <a:solidFill>
                <a:srgbClr val="92D050"/>
              </a:solidFill>
            </a:endParaRPr>
          </a:p>
        </p:txBody>
      </p:sp>
      <p:sp>
        <p:nvSpPr>
          <p:cNvPr id="2" name="Rectangle 1"/>
          <p:cNvSpPr/>
          <p:nvPr/>
        </p:nvSpPr>
        <p:spPr>
          <a:xfrm>
            <a:off x="121872" y="769223"/>
            <a:ext cx="8839200" cy="830997"/>
          </a:xfrm>
          <a:prstGeom prst="rect">
            <a:avLst/>
          </a:prstGeom>
          <a:solidFill>
            <a:schemeClr val="bg1"/>
          </a:solidFill>
        </p:spPr>
        <p:txBody>
          <a:bodyPr wrap="square">
            <a:spAutoFit/>
          </a:bodyPr>
          <a:lstStyle/>
          <a:p>
            <a:r>
              <a:rPr lang="en-US" sz="1200" dirty="0" err="1">
                <a:solidFill>
                  <a:srgbClr val="000000"/>
                </a:solidFill>
              </a:rPr>
              <a:t>Turfgrass</a:t>
            </a:r>
            <a:r>
              <a:rPr lang="en-US" sz="1200" dirty="0">
                <a:solidFill>
                  <a:srgbClr val="000000"/>
                </a:solidFill>
              </a:rPr>
              <a:t> seed is grown in several places across the United States.  Kentucky bluegrass is grown predominantly in Washington State with smaller amounts in Idaho, Nebraska and Minnesota.  Perennial ryegrass, fine and tall fescue, and </a:t>
            </a:r>
            <a:r>
              <a:rPr lang="en-US" sz="1200" dirty="0" err="1">
                <a:solidFill>
                  <a:srgbClr val="000000"/>
                </a:solidFill>
              </a:rPr>
              <a:t>bentgrass</a:t>
            </a:r>
            <a:r>
              <a:rPr lang="en-US" sz="1200" dirty="0">
                <a:solidFill>
                  <a:srgbClr val="000000"/>
                </a:solidFill>
              </a:rPr>
              <a:t> are grown primarily in the Willamette Valley of Oregon.  </a:t>
            </a:r>
            <a:r>
              <a:rPr lang="en-US" sz="1200" dirty="0" err="1">
                <a:solidFill>
                  <a:srgbClr val="000000"/>
                </a:solidFill>
              </a:rPr>
              <a:t>Bermudagrass</a:t>
            </a:r>
            <a:r>
              <a:rPr lang="en-US" sz="1200" dirty="0">
                <a:solidFill>
                  <a:srgbClr val="000000"/>
                </a:solidFill>
              </a:rPr>
              <a:t> is grown in southern California and southwestern Arizona.  </a:t>
            </a:r>
            <a:r>
              <a:rPr lang="en-US" sz="1200" dirty="0" err="1">
                <a:solidFill>
                  <a:srgbClr val="000000"/>
                </a:solidFill>
              </a:rPr>
              <a:t>Zoysiagrass</a:t>
            </a:r>
            <a:r>
              <a:rPr lang="en-US" sz="1200" dirty="0">
                <a:solidFill>
                  <a:srgbClr val="000000"/>
                </a:solidFill>
              </a:rPr>
              <a:t> seed is grown in one county in southern Georgia.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85047"/>
                                        </p:tgtEl>
                                        <p:attrNameLst>
                                          <p:attrName>style.visibility</p:attrName>
                                        </p:attrNameLst>
                                      </p:cBhvr>
                                      <p:to>
                                        <p:strVal val="visible"/>
                                      </p:to>
                                    </p:set>
                                    <p:animEffect transition="in" filter="fade">
                                      <p:cBhvr>
                                        <p:cTn id="7" dur="1000"/>
                                        <p:tgtEl>
                                          <p:spTgt spid="85047"/>
                                        </p:tgtEl>
                                      </p:cBhvr>
                                    </p:animEffect>
                                  </p:childTnLst>
                                </p:cTn>
                              </p:par>
                            </p:childTnLst>
                          </p:cTn>
                        </p:par>
                        <p:par>
                          <p:cTn id="8" fill="hold">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85050"/>
                                        </p:tgtEl>
                                        <p:attrNameLst>
                                          <p:attrName>style.visibility</p:attrName>
                                        </p:attrNameLst>
                                      </p:cBhvr>
                                      <p:to>
                                        <p:strVal val="visible"/>
                                      </p:to>
                                    </p:set>
                                    <p:animEffect transition="in" filter="fade">
                                      <p:cBhvr>
                                        <p:cTn id="11" dur="1000"/>
                                        <p:tgtEl>
                                          <p:spTgt spid="85050"/>
                                        </p:tgtEl>
                                      </p:cBhvr>
                                    </p:animEffect>
                                  </p:childTnLst>
                                </p:cTn>
                              </p:par>
                            </p:childTnLst>
                          </p:cTn>
                        </p:par>
                        <p:par>
                          <p:cTn id="12" fill="hold">
                            <p:stCondLst>
                              <p:cond delay="5000"/>
                            </p:stCondLst>
                            <p:childTnLst>
                              <p:par>
                                <p:cTn id="13" presetID="10" presetClass="entr" presetSubtype="0" fill="hold" nodeType="afterEffect">
                                  <p:stCondLst>
                                    <p:cond delay="1000"/>
                                  </p:stCondLst>
                                  <p:childTnLst>
                                    <p:set>
                                      <p:cBhvr>
                                        <p:cTn id="14" dur="1" fill="hold">
                                          <p:stCondLst>
                                            <p:cond delay="0"/>
                                          </p:stCondLst>
                                        </p:cTn>
                                        <p:tgtEl>
                                          <p:spTgt spid="85054"/>
                                        </p:tgtEl>
                                        <p:attrNameLst>
                                          <p:attrName>style.visibility</p:attrName>
                                        </p:attrNameLst>
                                      </p:cBhvr>
                                      <p:to>
                                        <p:strVal val="visible"/>
                                      </p:to>
                                    </p:set>
                                    <p:animEffect transition="in" filter="fade">
                                      <p:cBhvr>
                                        <p:cTn id="15" dur="1000"/>
                                        <p:tgtEl>
                                          <p:spTgt spid="85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5" descr="KBG foundation field"/>
          <p:cNvPicPr>
            <a:picLocks noChangeAspect="1" noChangeArrowheads="1"/>
          </p:cNvPicPr>
          <p:nvPr/>
        </p:nvPicPr>
        <p:blipFill>
          <a:blip r:embed="rId2" cstate="print"/>
          <a:srcRect r="8118"/>
          <a:stretch>
            <a:fillRect/>
          </a:stretch>
        </p:blipFill>
        <p:spPr bwMode="auto">
          <a:xfrm>
            <a:off x="0" y="17463"/>
            <a:ext cx="9326563" cy="6840537"/>
          </a:xfrm>
          <a:prstGeom prst="rect">
            <a:avLst/>
          </a:prstGeom>
          <a:noFill/>
        </p:spPr>
      </p:pic>
      <p:grpSp>
        <p:nvGrpSpPr>
          <p:cNvPr id="66569" name="Group 9"/>
          <p:cNvGrpSpPr>
            <a:grpSpLocks/>
          </p:cNvGrpSpPr>
          <p:nvPr/>
        </p:nvGrpSpPr>
        <p:grpSpPr bwMode="auto">
          <a:xfrm>
            <a:off x="1920875" y="4068763"/>
            <a:ext cx="1920875" cy="2514600"/>
            <a:chOff x="1210" y="2563"/>
            <a:chExt cx="1210" cy="1584"/>
          </a:xfrm>
        </p:grpSpPr>
        <p:sp>
          <p:nvSpPr>
            <p:cNvPr id="66567" name="Rectangle 7"/>
            <p:cNvSpPr>
              <a:spLocks noChangeArrowheads="1"/>
            </p:cNvSpPr>
            <p:nvPr/>
          </p:nvSpPr>
          <p:spPr bwMode="auto">
            <a:xfrm>
              <a:off x="1210" y="3082"/>
              <a:ext cx="1210" cy="1065"/>
            </a:xfrm>
            <a:prstGeom prst="rect">
              <a:avLst/>
            </a:prstGeom>
            <a:solidFill>
              <a:srgbClr val="000000"/>
            </a:solidFill>
            <a:ln w="9525">
              <a:noFill/>
              <a:miter lim="800000"/>
              <a:headEnd/>
              <a:tailEnd/>
            </a:ln>
            <a:effectLst/>
          </p:spPr>
          <p:txBody>
            <a:bodyPr anchor="ctr"/>
            <a:lstStyle/>
            <a:p>
              <a:pPr algn="ctr" eaLnBrk="0" hangingPunct="0"/>
              <a:r>
                <a:rPr lang="en-US" sz="2800" b="1">
                  <a:solidFill>
                    <a:schemeClr val="bg1"/>
                  </a:solidFill>
                </a:rPr>
                <a:t>Nothing growing between rows</a:t>
              </a:r>
              <a:endParaRPr lang="en-US" sz="2400" b="1">
                <a:solidFill>
                  <a:schemeClr val="bg1"/>
                </a:solidFill>
              </a:endParaRPr>
            </a:p>
          </p:txBody>
        </p:sp>
        <p:sp>
          <p:nvSpPr>
            <p:cNvPr id="66568" name="AutoShape 8"/>
            <p:cNvSpPr>
              <a:spLocks noChangeArrowheads="1"/>
            </p:cNvSpPr>
            <p:nvPr/>
          </p:nvSpPr>
          <p:spPr bwMode="auto">
            <a:xfrm>
              <a:off x="1498" y="2563"/>
              <a:ext cx="633" cy="518"/>
            </a:xfrm>
            <a:prstGeom prst="upArrow">
              <a:avLst>
                <a:gd name="adj1" fmla="val 50000"/>
                <a:gd name="adj2" fmla="val 25000"/>
              </a:avLst>
            </a:prstGeom>
            <a:solidFill>
              <a:srgbClr val="000000"/>
            </a:solidFill>
            <a:ln w="9525">
              <a:solidFill>
                <a:schemeClr val="tx1"/>
              </a:solidFill>
              <a:miter lim="800000"/>
              <a:headEnd/>
              <a:tailEnd/>
            </a:ln>
            <a:effectLst/>
          </p:spPr>
          <p:txBody>
            <a:bodyPr vert="eaVert" wrap="none" anchor="ctr"/>
            <a:lstStyle/>
            <a:p>
              <a:endParaRPr lang="en-US"/>
            </a:p>
          </p:txBody>
        </p:sp>
      </p:grpSp>
      <p:sp>
        <p:nvSpPr>
          <p:cNvPr id="66570" name="Text Box 10"/>
          <p:cNvSpPr txBox="1">
            <a:spLocks noChangeArrowheads="1"/>
          </p:cNvSpPr>
          <p:nvPr/>
        </p:nvSpPr>
        <p:spPr bwMode="auto">
          <a:xfrm>
            <a:off x="4663439" y="1872619"/>
            <a:ext cx="4664075" cy="1190625"/>
          </a:xfrm>
          <a:prstGeom prst="rect">
            <a:avLst/>
          </a:prstGeom>
          <a:solidFill>
            <a:srgbClr val="000000"/>
          </a:solidFill>
          <a:ln w="9525">
            <a:noFill/>
            <a:miter lim="800000"/>
            <a:headEnd/>
            <a:tailEnd/>
          </a:ln>
          <a:effectLst/>
        </p:spPr>
        <p:txBody>
          <a:bodyPr>
            <a:spAutoFit/>
          </a:bodyPr>
          <a:lstStyle/>
          <a:p>
            <a:r>
              <a:rPr lang="en-US" sz="3600">
                <a:solidFill>
                  <a:schemeClr val="folHlink"/>
                </a:solidFill>
              </a:rPr>
              <a:t>Typical seeding rate</a:t>
            </a:r>
          </a:p>
          <a:p>
            <a:r>
              <a:rPr lang="en-US" sz="3600">
                <a:solidFill>
                  <a:schemeClr val="folHlink"/>
                </a:solidFill>
              </a:rPr>
              <a:t>1-10 lbs. per acre</a:t>
            </a:r>
          </a:p>
        </p:txBody>
      </p:sp>
      <p:sp>
        <p:nvSpPr>
          <p:cNvPr id="7" name="TextBox 6"/>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24</a:t>
            </a:r>
            <a:endParaRPr lang="en-US" sz="2000" dirty="0">
              <a:solidFill>
                <a:srgbClr val="92D050"/>
              </a:solidFill>
            </a:endParaRPr>
          </a:p>
        </p:txBody>
      </p:sp>
      <p:sp>
        <p:nvSpPr>
          <p:cNvPr id="2" name="Rectangle 1"/>
          <p:cNvSpPr/>
          <p:nvPr/>
        </p:nvSpPr>
        <p:spPr>
          <a:xfrm>
            <a:off x="91438" y="137196"/>
            <a:ext cx="9143951" cy="830997"/>
          </a:xfrm>
          <a:prstGeom prst="rect">
            <a:avLst/>
          </a:prstGeom>
          <a:solidFill>
            <a:schemeClr val="bg1"/>
          </a:solidFill>
        </p:spPr>
        <p:txBody>
          <a:bodyPr wrap="square">
            <a:spAutoFit/>
          </a:bodyPr>
          <a:lstStyle/>
          <a:p>
            <a:r>
              <a:rPr lang="en-US" sz="1200" dirty="0">
                <a:solidFill>
                  <a:srgbClr val="000000"/>
                </a:solidFill>
              </a:rPr>
              <a:t>Seeding rates for a seed production field are low compared to turf or sod.  A seed grower may plant one to ten pounds per acre whereas a sod grower may plant one to ten pounds of seed per 1000 square feet.  When the seed certifying inspector comes to check the field, he or she wants to see no emerging crop in between the rows.  This indicates that no volunteers are coming from a previous crop that may interfere with varietal purity.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6569"/>
                                        </p:tgtEl>
                                        <p:attrNameLst>
                                          <p:attrName>style.visibility</p:attrName>
                                        </p:attrNameLst>
                                      </p:cBhvr>
                                      <p:to>
                                        <p:strVal val="visible"/>
                                      </p:to>
                                    </p:set>
                                    <p:anim calcmode="lin" valueType="num">
                                      <p:cBhvr additive="base">
                                        <p:cTn id="7" dur="2000" fill="hold"/>
                                        <p:tgtEl>
                                          <p:spTgt spid="66569"/>
                                        </p:tgtEl>
                                        <p:attrNameLst>
                                          <p:attrName>ppt_x</p:attrName>
                                        </p:attrNameLst>
                                      </p:cBhvr>
                                      <p:tavLst>
                                        <p:tav tm="0">
                                          <p:val>
                                            <p:strVal val="#ppt_x"/>
                                          </p:val>
                                        </p:tav>
                                        <p:tav tm="100000">
                                          <p:val>
                                            <p:strVal val="#ppt_x"/>
                                          </p:val>
                                        </p:tav>
                                      </p:tavLst>
                                    </p:anim>
                                    <p:anim calcmode="lin" valueType="num">
                                      <p:cBhvr additive="base">
                                        <p:cTn id="8" dur="2000" fill="hold"/>
                                        <p:tgtEl>
                                          <p:spTgt spid="66569"/>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17" presetClass="entr" presetSubtype="2" fill="hold" grpId="0" nodeType="afterEffect">
                                  <p:stCondLst>
                                    <p:cond delay="1500"/>
                                  </p:stCondLst>
                                  <p:childTnLst>
                                    <p:set>
                                      <p:cBhvr>
                                        <p:cTn id="11" dur="1" fill="hold">
                                          <p:stCondLst>
                                            <p:cond delay="0"/>
                                          </p:stCondLst>
                                        </p:cTn>
                                        <p:tgtEl>
                                          <p:spTgt spid="66570"/>
                                        </p:tgtEl>
                                        <p:attrNameLst>
                                          <p:attrName>style.visibility</p:attrName>
                                        </p:attrNameLst>
                                      </p:cBhvr>
                                      <p:to>
                                        <p:strVal val="visible"/>
                                      </p:to>
                                    </p:set>
                                    <p:anim calcmode="lin" valueType="num">
                                      <p:cBhvr>
                                        <p:cTn id="12" dur="1000" fill="hold"/>
                                        <p:tgtEl>
                                          <p:spTgt spid="66570"/>
                                        </p:tgtEl>
                                        <p:attrNameLst>
                                          <p:attrName>ppt_x</p:attrName>
                                        </p:attrNameLst>
                                      </p:cBhvr>
                                      <p:tavLst>
                                        <p:tav tm="0">
                                          <p:val>
                                            <p:strVal val="#ppt_x+#ppt_w/2"/>
                                          </p:val>
                                        </p:tav>
                                        <p:tav tm="100000">
                                          <p:val>
                                            <p:strVal val="#ppt_x"/>
                                          </p:val>
                                        </p:tav>
                                      </p:tavLst>
                                    </p:anim>
                                    <p:anim calcmode="lin" valueType="num">
                                      <p:cBhvr>
                                        <p:cTn id="13" dur="1000" fill="hold"/>
                                        <p:tgtEl>
                                          <p:spTgt spid="66570"/>
                                        </p:tgtEl>
                                        <p:attrNameLst>
                                          <p:attrName>ppt_y</p:attrName>
                                        </p:attrNameLst>
                                      </p:cBhvr>
                                      <p:tavLst>
                                        <p:tav tm="0">
                                          <p:val>
                                            <p:strVal val="#ppt_y"/>
                                          </p:val>
                                        </p:tav>
                                        <p:tav tm="100000">
                                          <p:val>
                                            <p:strVal val="#ppt_y"/>
                                          </p:val>
                                        </p:tav>
                                      </p:tavLst>
                                    </p:anim>
                                    <p:anim calcmode="lin" valueType="num">
                                      <p:cBhvr>
                                        <p:cTn id="14" dur="1000" fill="hold"/>
                                        <p:tgtEl>
                                          <p:spTgt spid="66570"/>
                                        </p:tgtEl>
                                        <p:attrNameLst>
                                          <p:attrName>ppt_w</p:attrName>
                                        </p:attrNameLst>
                                      </p:cBhvr>
                                      <p:tavLst>
                                        <p:tav tm="0">
                                          <p:val>
                                            <p:fltVal val="0"/>
                                          </p:val>
                                        </p:tav>
                                        <p:tav tm="100000">
                                          <p:val>
                                            <p:strVal val="#ppt_w"/>
                                          </p:val>
                                        </p:tav>
                                      </p:tavLst>
                                    </p:anim>
                                    <p:anim calcmode="lin" valueType="num">
                                      <p:cBhvr>
                                        <p:cTn id="15" dur="1000" fill="hold"/>
                                        <p:tgtEl>
                                          <p:spTgt spid="665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0" grpId="0" uiExpand="1"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Offtype Quest 5yr field Apr05-6"/>
          <p:cNvPicPr>
            <a:picLocks noChangeAspect="1" noChangeArrowheads="1"/>
          </p:cNvPicPr>
          <p:nvPr/>
        </p:nvPicPr>
        <p:blipFill>
          <a:blip r:embed="rId2" cstate="screen">
            <a:extLst>
              <a:ext uri="{28A0092B-C50C-407E-A947-70E740481C1C}">
                <a14:useLocalDpi xmlns:a14="http://schemas.microsoft.com/office/drawing/2010/main"/>
              </a:ext>
            </a:extLst>
          </a:blip>
          <a:srcRect r="6131"/>
          <a:stretch>
            <a:fillRect/>
          </a:stretch>
        </p:blipFill>
        <p:spPr bwMode="auto">
          <a:xfrm>
            <a:off x="4786312" y="1908585"/>
            <a:ext cx="4205287" cy="3360737"/>
          </a:xfrm>
          <a:prstGeom prst="rect">
            <a:avLst/>
          </a:prstGeom>
          <a:noFill/>
        </p:spPr>
      </p:pic>
      <p:sp>
        <p:nvSpPr>
          <p:cNvPr id="195587" name="Rectangle 3"/>
          <p:cNvSpPr>
            <a:spLocks noGrp="1" noChangeArrowheads="1"/>
          </p:cNvSpPr>
          <p:nvPr>
            <p:ph type="body" idx="1"/>
          </p:nvPr>
        </p:nvSpPr>
        <p:spPr>
          <a:xfrm>
            <a:off x="50" y="137196"/>
            <a:ext cx="9115425" cy="731512"/>
          </a:xfrm>
        </p:spPr>
        <p:txBody>
          <a:bodyPr/>
          <a:lstStyle/>
          <a:p>
            <a:pPr algn="ctr">
              <a:lnSpc>
                <a:spcPct val="90000"/>
              </a:lnSpc>
              <a:buFontTx/>
              <a:buNone/>
            </a:pPr>
            <a:r>
              <a:rPr lang="en-US" sz="3600" dirty="0">
                <a:solidFill>
                  <a:srgbClr val="FFFFFF"/>
                </a:solidFill>
              </a:rPr>
              <a:t>Four certification inspections</a:t>
            </a:r>
          </a:p>
        </p:txBody>
      </p:sp>
      <p:sp>
        <p:nvSpPr>
          <p:cNvPr id="5" name="TextBox 4"/>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25</a:t>
            </a:r>
            <a:endParaRPr lang="en-US" sz="2000" dirty="0">
              <a:solidFill>
                <a:srgbClr val="92D050"/>
              </a:solidFill>
            </a:endParaRPr>
          </a:p>
        </p:txBody>
      </p:sp>
      <p:sp>
        <p:nvSpPr>
          <p:cNvPr id="2" name="Rectangle 1"/>
          <p:cNvSpPr/>
          <p:nvPr/>
        </p:nvSpPr>
        <p:spPr>
          <a:xfrm>
            <a:off x="182928" y="1234464"/>
            <a:ext cx="4389072" cy="5016758"/>
          </a:xfrm>
          <a:prstGeom prst="rect">
            <a:avLst/>
          </a:prstGeom>
          <a:solidFill>
            <a:schemeClr val="bg1"/>
          </a:solidFill>
        </p:spPr>
        <p:txBody>
          <a:bodyPr wrap="square">
            <a:spAutoFit/>
          </a:bodyPr>
          <a:lstStyle/>
          <a:p>
            <a:pPr algn="just"/>
            <a:r>
              <a:rPr lang="en-US" sz="2000" dirty="0">
                <a:solidFill>
                  <a:srgbClr val="000000"/>
                </a:solidFill>
              </a:rPr>
              <a:t>During the cycle from planting to seed production, the seed certifying agencies do four separate inspections to make sure the crop is pure.  The first inspection starts with examining pre-plant records of the variety, where it came from, and who handled the seed.  The second stage is to check for field cleanliness between the rows in the seedling stage.  The third step is to look at the crop during the heading stage for off-type plants that are not varietal.  The final inspection is in the laboratory for purity, germination and weeds in the </a:t>
            </a:r>
            <a:r>
              <a:rPr lang="en-US" sz="2000" dirty="0" err="1">
                <a:solidFill>
                  <a:srgbClr val="000000"/>
                </a:solidFill>
              </a:rPr>
              <a:t>seedlot</a:t>
            </a:r>
            <a:r>
              <a:rPr lang="en-US" sz="2000" dirty="0">
                <a:solidFill>
                  <a:srgbClr val="000000"/>
                </a:solidFill>
              </a:rPr>
              <a:t>.</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descr="roguing crews on KB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pic>
        <p:nvPicPr>
          <p:cNvPr id="65541" name="Picture 5" descr="Roguing crew2"/>
          <p:cNvPicPr>
            <a:picLocks noChangeAspect="1" noChangeArrowheads="1"/>
          </p:cNvPicPr>
          <p:nvPr/>
        </p:nvPicPr>
        <p:blipFill>
          <a:blip r:embed="rId3" cstate="screen">
            <a:lum contrast="6000"/>
            <a:extLst>
              <a:ext uri="{28A0092B-C50C-407E-A947-70E740481C1C}">
                <a14:useLocalDpi xmlns:a14="http://schemas.microsoft.com/office/drawing/2010/main"/>
              </a:ext>
            </a:extLst>
          </a:blip>
          <a:srcRect l="23117" t="24677" r="12901" b="19328"/>
          <a:stretch>
            <a:fillRect/>
          </a:stretch>
        </p:blipFill>
        <p:spPr bwMode="auto">
          <a:xfrm>
            <a:off x="0" y="0"/>
            <a:ext cx="5876925" cy="6858000"/>
          </a:xfrm>
          <a:prstGeom prst="rect">
            <a:avLst/>
          </a:prstGeom>
          <a:noFill/>
        </p:spPr>
      </p:pic>
      <p:sp>
        <p:nvSpPr>
          <p:cNvPr id="4" name="TextBox 3"/>
          <p:cNvSpPr txBox="1"/>
          <p:nvPr/>
        </p:nvSpPr>
        <p:spPr>
          <a:xfrm>
            <a:off x="6126463" y="45757"/>
            <a:ext cx="2472152" cy="769441"/>
          </a:xfrm>
          <a:prstGeom prst="rect">
            <a:avLst/>
          </a:prstGeom>
          <a:noFill/>
        </p:spPr>
        <p:txBody>
          <a:bodyPr wrap="none" rtlCol="0">
            <a:spAutoFit/>
          </a:bodyPr>
          <a:lstStyle/>
          <a:p>
            <a:r>
              <a:rPr lang="en-US" sz="4400" b="1" kern="0" dirty="0">
                <a:solidFill>
                  <a:srgbClr val="000000"/>
                </a:solidFill>
              </a:rPr>
              <a:t>Roguing</a:t>
            </a:r>
            <a:endParaRPr lang="en-US" sz="4400" b="1" dirty="0">
              <a:solidFill>
                <a:srgbClr val="000000"/>
              </a:solidFill>
            </a:endParaRPr>
          </a:p>
        </p:txBody>
      </p:sp>
      <p:sp>
        <p:nvSpPr>
          <p:cNvPr id="5" name="TextBox 4"/>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26</a:t>
            </a:r>
            <a:endParaRPr lang="en-US" sz="2000" dirty="0">
              <a:solidFill>
                <a:srgbClr val="92D050"/>
              </a:solidFill>
            </a:endParaRPr>
          </a:p>
        </p:txBody>
      </p:sp>
      <p:sp>
        <p:nvSpPr>
          <p:cNvPr id="2" name="Rectangle 1"/>
          <p:cNvSpPr/>
          <p:nvPr/>
        </p:nvSpPr>
        <p:spPr>
          <a:xfrm>
            <a:off x="6016579" y="878432"/>
            <a:ext cx="3017512" cy="2062103"/>
          </a:xfrm>
          <a:prstGeom prst="rect">
            <a:avLst/>
          </a:prstGeom>
        </p:spPr>
        <p:txBody>
          <a:bodyPr wrap="square">
            <a:spAutoFit/>
          </a:bodyPr>
          <a:lstStyle/>
          <a:p>
            <a:r>
              <a:rPr lang="en-US" sz="1600" dirty="0" err="1">
                <a:solidFill>
                  <a:srgbClr val="000000"/>
                </a:solidFill>
              </a:rPr>
              <a:t>Roguing</a:t>
            </a:r>
            <a:r>
              <a:rPr lang="en-US" sz="1600" dirty="0">
                <a:solidFill>
                  <a:srgbClr val="000000"/>
                </a:solidFill>
              </a:rPr>
              <a:t> is the process of removing weeds and off-type plants from a seed production field.  Here you can see a 128-acre field with a number of field workers with hoes and bags walking the field to individually remove weeds.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65541"/>
                                        </p:tgtEl>
                                        <p:attrNameLst>
                                          <p:attrName>style.visibility</p:attrName>
                                        </p:attrNameLst>
                                      </p:cBhvr>
                                      <p:to>
                                        <p:strVal val="visible"/>
                                      </p:to>
                                    </p:set>
                                    <p:anim calcmode="lin" valueType="num">
                                      <p:cBhvr>
                                        <p:cTn id="7" dur="3000" fill="hold"/>
                                        <p:tgtEl>
                                          <p:spTgt spid="65541"/>
                                        </p:tgtEl>
                                        <p:attrNameLst>
                                          <p:attrName>ppt_w</p:attrName>
                                        </p:attrNameLst>
                                      </p:cBhvr>
                                      <p:tavLst>
                                        <p:tav tm="0">
                                          <p:val>
                                            <p:fltVal val="0"/>
                                          </p:val>
                                        </p:tav>
                                        <p:tav tm="100000">
                                          <p:val>
                                            <p:strVal val="#ppt_w"/>
                                          </p:val>
                                        </p:tav>
                                      </p:tavLst>
                                    </p:anim>
                                    <p:anim calcmode="lin" valueType="num">
                                      <p:cBhvr>
                                        <p:cTn id="8" dur="3000" fill="hold"/>
                                        <p:tgtEl>
                                          <p:spTgt spid="65541"/>
                                        </p:tgtEl>
                                        <p:attrNameLst>
                                          <p:attrName>ppt_h</p:attrName>
                                        </p:attrNameLst>
                                      </p:cBhvr>
                                      <p:tavLst>
                                        <p:tav tm="0">
                                          <p:val>
                                            <p:fltVal val="0"/>
                                          </p:val>
                                        </p:tav>
                                        <p:tav tm="100000">
                                          <p:val>
                                            <p:strVal val="#ppt_h"/>
                                          </p:val>
                                        </p:tav>
                                      </p:tavLst>
                                    </p:anim>
                                    <p:anim calcmode="lin" valueType="num">
                                      <p:cBhvr>
                                        <p:cTn id="9" dur="3000" fill="hold"/>
                                        <p:tgtEl>
                                          <p:spTgt spid="65541"/>
                                        </p:tgtEl>
                                        <p:attrNameLst>
                                          <p:attrName>ppt_x</p:attrName>
                                        </p:attrNameLst>
                                      </p:cBhvr>
                                      <p:tavLst>
                                        <p:tav tm="0">
                                          <p:val>
                                            <p:fltVal val="0.5"/>
                                          </p:val>
                                        </p:tav>
                                        <p:tav tm="100000">
                                          <p:val>
                                            <p:strVal val="#ppt_x"/>
                                          </p:val>
                                        </p:tav>
                                      </p:tavLst>
                                    </p:anim>
                                    <p:anim calcmode="lin" valueType="num">
                                      <p:cBhvr>
                                        <p:cTn id="10" dur="3000" fill="hold"/>
                                        <p:tgtEl>
                                          <p:spTgt spid="655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3" name="Picture 9" descr="Offtypes in Liberator fiel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p:spPr>
      </p:pic>
      <p:sp>
        <p:nvSpPr>
          <p:cNvPr id="67590" name="Rectangle 6"/>
          <p:cNvSpPr>
            <a:spLocks noChangeArrowheads="1"/>
          </p:cNvSpPr>
          <p:nvPr/>
        </p:nvSpPr>
        <p:spPr bwMode="auto">
          <a:xfrm>
            <a:off x="1279525" y="2606675"/>
            <a:ext cx="1371600" cy="931863"/>
          </a:xfrm>
          <a:prstGeom prst="rect">
            <a:avLst/>
          </a:prstGeom>
          <a:solidFill>
            <a:srgbClr val="000000"/>
          </a:solidFill>
          <a:ln w="9525">
            <a:noFill/>
            <a:miter lim="800000"/>
            <a:headEnd/>
            <a:tailEnd/>
          </a:ln>
          <a:effectLst/>
        </p:spPr>
        <p:txBody>
          <a:bodyPr anchor="ctr"/>
          <a:lstStyle/>
          <a:p>
            <a:pPr algn="ctr" eaLnBrk="0" hangingPunct="0"/>
            <a:r>
              <a:rPr lang="en-US" sz="2800" b="1">
                <a:solidFill>
                  <a:schemeClr val="bg1"/>
                </a:solidFill>
              </a:rPr>
              <a:t>Off types</a:t>
            </a:r>
            <a:endParaRPr lang="en-US" sz="2400" b="1">
              <a:solidFill>
                <a:schemeClr val="bg1"/>
              </a:solidFill>
            </a:endParaRPr>
          </a:p>
        </p:txBody>
      </p:sp>
      <p:sp>
        <p:nvSpPr>
          <p:cNvPr id="67594" name="Line 10"/>
          <p:cNvSpPr>
            <a:spLocks noChangeShapeType="1"/>
          </p:cNvSpPr>
          <p:nvPr/>
        </p:nvSpPr>
        <p:spPr bwMode="auto">
          <a:xfrm>
            <a:off x="1920269" y="3521075"/>
            <a:ext cx="0" cy="1919288"/>
          </a:xfrm>
          <a:prstGeom prst="line">
            <a:avLst/>
          </a:prstGeom>
          <a:noFill/>
          <a:ln w="101600">
            <a:solidFill>
              <a:srgbClr val="003300"/>
            </a:solidFill>
            <a:round/>
            <a:headEnd/>
            <a:tailEnd type="triangle" w="med" len="med"/>
          </a:ln>
          <a:effectLst/>
        </p:spPr>
        <p:txBody>
          <a:bodyPr/>
          <a:lstStyle/>
          <a:p>
            <a:endParaRPr lang="en-US"/>
          </a:p>
        </p:txBody>
      </p:sp>
      <p:sp>
        <p:nvSpPr>
          <p:cNvPr id="67595" name="Line 11"/>
          <p:cNvSpPr>
            <a:spLocks noChangeShapeType="1"/>
          </p:cNvSpPr>
          <p:nvPr/>
        </p:nvSpPr>
        <p:spPr bwMode="auto">
          <a:xfrm>
            <a:off x="2651125" y="3429000"/>
            <a:ext cx="641350" cy="182563"/>
          </a:xfrm>
          <a:prstGeom prst="line">
            <a:avLst/>
          </a:prstGeom>
          <a:noFill/>
          <a:ln w="101600">
            <a:solidFill>
              <a:srgbClr val="003300"/>
            </a:solidFill>
            <a:round/>
            <a:headEnd/>
            <a:tailEnd type="triangle" w="med" len="med"/>
          </a:ln>
          <a:effectLst/>
        </p:spPr>
        <p:txBody>
          <a:bodyPr/>
          <a:lstStyle/>
          <a:p>
            <a:endParaRPr lang="en-US"/>
          </a:p>
        </p:txBody>
      </p:sp>
      <p:sp>
        <p:nvSpPr>
          <p:cNvPr id="67596" name="Line 12"/>
          <p:cNvSpPr>
            <a:spLocks noChangeShapeType="1"/>
          </p:cNvSpPr>
          <p:nvPr/>
        </p:nvSpPr>
        <p:spPr bwMode="auto">
          <a:xfrm>
            <a:off x="2560307" y="3521055"/>
            <a:ext cx="3200400" cy="1736725"/>
          </a:xfrm>
          <a:prstGeom prst="line">
            <a:avLst/>
          </a:prstGeom>
          <a:noFill/>
          <a:ln w="101600">
            <a:solidFill>
              <a:srgbClr val="003300"/>
            </a:solidFill>
            <a:round/>
            <a:headEnd/>
            <a:tailEnd type="triangle" w="med" len="med"/>
          </a:ln>
          <a:effectLst/>
        </p:spPr>
        <p:txBody>
          <a:bodyPr/>
          <a:lstStyle/>
          <a:p>
            <a:endParaRPr lang="en-US"/>
          </a:p>
        </p:txBody>
      </p:sp>
      <p:sp>
        <p:nvSpPr>
          <p:cNvPr id="67597" name="Line 13"/>
          <p:cNvSpPr>
            <a:spLocks noChangeShapeType="1"/>
          </p:cNvSpPr>
          <p:nvPr/>
        </p:nvSpPr>
        <p:spPr bwMode="auto">
          <a:xfrm flipV="1">
            <a:off x="2741913" y="1691644"/>
            <a:ext cx="3384550" cy="1371600"/>
          </a:xfrm>
          <a:prstGeom prst="line">
            <a:avLst/>
          </a:prstGeom>
          <a:noFill/>
          <a:ln w="101600">
            <a:solidFill>
              <a:srgbClr val="003300"/>
            </a:solidFill>
            <a:round/>
            <a:headEnd/>
            <a:tailEnd type="triangle" w="med" len="med"/>
          </a:ln>
          <a:effectLst/>
        </p:spPr>
        <p:txBody>
          <a:bodyPr/>
          <a:lstStyle/>
          <a:p>
            <a:endParaRPr lang="en-US"/>
          </a:p>
        </p:txBody>
      </p:sp>
      <p:sp>
        <p:nvSpPr>
          <p:cNvPr id="9" name="TextBox 8"/>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34</a:t>
            </a:r>
            <a:endParaRPr lang="en-US" sz="2000" dirty="0">
              <a:solidFill>
                <a:srgbClr val="92D050"/>
              </a:solidFill>
            </a:endParaRPr>
          </a:p>
        </p:txBody>
      </p:sp>
      <p:sp>
        <p:nvSpPr>
          <p:cNvPr id="2" name="Rectangle 1"/>
          <p:cNvSpPr/>
          <p:nvPr/>
        </p:nvSpPr>
        <p:spPr>
          <a:xfrm>
            <a:off x="0" y="494906"/>
            <a:ext cx="9144000" cy="830997"/>
          </a:xfrm>
          <a:prstGeom prst="rect">
            <a:avLst/>
          </a:prstGeom>
          <a:solidFill>
            <a:schemeClr val="bg1"/>
          </a:solidFill>
        </p:spPr>
        <p:txBody>
          <a:bodyPr wrap="square">
            <a:spAutoFit/>
          </a:bodyPr>
          <a:lstStyle/>
          <a:p>
            <a:r>
              <a:rPr lang="en-US" sz="1200" dirty="0">
                <a:solidFill>
                  <a:srgbClr val="000000"/>
                </a:solidFill>
              </a:rPr>
              <a:t>Back in the seed production field, the seed inspector, at heading time, makes an inspection for plants that either head earlier or later than the majority of the crop. These variant plants are termed off-types.  The maximum percentage of off-types permitted is 2%.  Technically, these are termed Other Crop seeds and if they exceed 2% the </a:t>
            </a:r>
            <a:r>
              <a:rPr lang="en-US" sz="1200" dirty="0" err="1">
                <a:solidFill>
                  <a:srgbClr val="000000"/>
                </a:solidFill>
              </a:rPr>
              <a:t>seedlot</a:t>
            </a:r>
            <a:r>
              <a:rPr lang="en-US" sz="1200" dirty="0">
                <a:solidFill>
                  <a:srgbClr val="000000"/>
                </a:solidFill>
              </a:rPr>
              <a:t> will fail certification and will not be issued a blue tag. </a:t>
            </a:r>
          </a:p>
        </p:txBody>
      </p:sp>
    </p:spTree>
    <p:extLst>
      <p:ext uri="{BB962C8B-B14F-4D97-AF65-F5344CB8AC3E}">
        <p14:creationId xmlns:p14="http://schemas.microsoft.com/office/powerpoint/2010/main" val="1087983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67594"/>
                                        </p:tgtEl>
                                        <p:attrNameLst>
                                          <p:attrName>style.visibility</p:attrName>
                                        </p:attrNameLst>
                                      </p:cBhvr>
                                      <p:to>
                                        <p:strVal val="visible"/>
                                      </p:to>
                                    </p:set>
                                    <p:animEffect transition="in" filter="wipe(up)">
                                      <p:cBhvr>
                                        <p:cTn id="7" dur="500"/>
                                        <p:tgtEl>
                                          <p:spTgt spid="67594"/>
                                        </p:tgtEl>
                                      </p:cBhvr>
                                    </p:animEffect>
                                  </p:childTnLst>
                                </p:cTn>
                              </p:par>
                            </p:childTnLst>
                          </p:cTn>
                        </p:par>
                        <p:par>
                          <p:cTn id="8" fill="hold">
                            <p:stCondLst>
                              <p:cond delay="2500"/>
                            </p:stCondLst>
                            <p:childTnLst>
                              <p:par>
                                <p:cTn id="9" presetID="22" presetClass="entr" presetSubtype="1" fill="hold" grpId="0" nodeType="afterEffect">
                                  <p:stCondLst>
                                    <p:cond delay="500"/>
                                  </p:stCondLst>
                                  <p:childTnLst>
                                    <p:set>
                                      <p:cBhvr>
                                        <p:cTn id="10" dur="1" fill="hold">
                                          <p:stCondLst>
                                            <p:cond delay="0"/>
                                          </p:stCondLst>
                                        </p:cTn>
                                        <p:tgtEl>
                                          <p:spTgt spid="67595"/>
                                        </p:tgtEl>
                                        <p:attrNameLst>
                                          <p:attrName>style.visibility</p:attrName>
                                        </p:attrNameLst>
                                      </p:cBhvr>
                                      <p:to>
                                        <p:strVal val="visible"/>
                                      </p:to>
                                    </p:set>
                                    <p:animEffect transition="in" filter="wipe(up)">
                                      <p:cBhvr>
                                        <p:cTn id="11" dur="500"/>
                                        <p:tgtEl>
                                          <p:spTgt spid="67595"/>
                                        </p:tgtEl>
                                      </p:cBhvr>
                                    </p:animEffect>
                                  </p:childTnLst>
                                </p:cTn>
                              </p:par>
                            </p:childTnLst>
                          </p:cTn>
                        </p:par>
                        <p:par>
                          <p:cTn id="12" fill="hold">
                            <p:stCondLst>
                              <p:cond delay="3500"/>
                            </p:stCondLst>
                            <p:childTnLst>
                              <p:par>
                                <p:cTn id="13" presetID="22" presetClass="entr" presetSubtype="1" fill="hold" grpId="0" nodeType="afterEffect">
                                  <p:stCondLst>
                                    <p:cond delay="500"/>
                                  </p:stCondLst>
                                  <p:childTnLst>
                                    <p:set>
                                      <p:cBhvr>
                                        <p:cTn id="14" dur="1" fill="hold">
                                          <p:stCondLst>
                                            <p:cond delay="0"/>
                                          </p:stCondLst>
                                        </p:cTn>
                                        <p:tgtEl>
                                          <p:spTgt spid="67596"/>
                                        </p:tgtEl>
                                        <p:attrNameLst>
                                          <p:attrName>style.visibility</p:attrName>
                                        </p:attrNameLst>
                                      </p:cBhvr>
                                      <p:to>
                                        <p:strVal val="visible"/>
                                      </p:to>
                                    </p:set>
                                    <p:animEffect transition="in" filter="wipe(up)">
                                      <p:cBhvr>
                                        <p:cTn id="15" dur="500"/>
                                        <p:tgtEl>
                                          <p:spTgt spid="67596"/>
                                        </p:tgtEl>
                                      </p:cBhvr>
                                    </p:animEffect>
                                  </p:childTnLst>
                                </p:cTn>
                              </p:par>
                            </p:childTnLst>
                          </p:cTn>
                        </p:par>
                        <p:par>
                          <p:cTn id="16" fill="hold">
                            <p:stCondLst>
                              <p:cond delay="4500"/>
                            </p:stCondLst>
                            <p:childTnLst>
                              <p:par>
                                <p:cTn id="17" presetID="22" presetClass="entr" presetSubtype="4" fill="hold" grpId="0" nodeType="afterEffect">
                                  <p:stCondLst>
                                    <p:cond delay="500"/>
                                  </p:stCondLst>
                                  <p:childTnLst>
                                    <p:set>
                                      <p:cBhvr>
                                        <p:cTn id="18" dur="1" fill="hold">
                                          <p:stCondLst>
                                            <p:cond delay="0"/>
                                          </p:stCondLst>
                                        </p:cTn>
                                        <p:tgtEl>
                                          <p:spTgt spid="67597"/>
                                        </p:tgtEl>
                                        <p:attrNameLst>
                                          <p:attrName>style.visibility</p:attrName>
                                        </p:attrNameLst>
                                      </p:cBhvr>
                                      <p:to>
                                        <p:strVal val="visible"/>
                                      </p:to>
                                    </p:set>
                                    <p:animEffect transition="in" filter="wipe(down)">
                                      <p:cBhvr>
                                        <p:cTn id="19" dur="500"/>
                                        <p:tgtEl>
                                          <p:spTgt spid="67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4" grpId="0" animBg="1"/>
      <p:bldP spid="67595" grpId="0" animBg="1"/>
      <p:bldP spid="67596" grpId="0" animBg="1"/>
      <p:bldP spid="6759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Volunteers in PRG field"/>
          <p:cNvPicPr>
            <a:picLocks noChangeAspect="1" noChangeArrowheads="1"/>
          </p:cNvPicPr>
          <p:nvPr/>
        </p:nvPicPr>
        <p:blipFill>
          <a:blip r:embed="rId2" cstate="screen">
            <a:extLst>
              <a:ext uri="{28A0092B-C50C-407E-A947-70E740481C1C}">
                <a14:useLocalDpi xmlns:a14="http://schemas.microsoft.com/office/drawing/2010/main"/>
              </a:ext>
            </a:extLst>
          </a:blip>
          <a:srcRect l="10712"/>
          <a:stretch>
            <a:fillRect/>
          </a:stretch>
        </p:blipFill>
        <p:spPr bwMode="auto">
          <a:xfrm>
            <a:off x="0" y="0"/>
            <a:ext cx="9144000" cy="6897688"/>
          </a:xfrm>
          <a:prstGeom prst="rect">
            <a:avLst/>
          </a:prstGeom>
          <a:noFill/>
        </p:spPr>
      </p:pic>
      <p:sp>
        <p:nvSpPr>
          <p:cNvPr id="83972" name="Oval 4"/>
          <p:cNvSpPr>
            <a:spLocks noChangeArrowheads="1"/>
          </p:cNvSpPr>
          <p:nvPr/>
        </p:nvSpPr>
        <p:spPr bwMode="auto">
          <a:xfrm>
            <a:off x="0" y="1600200"/>
            <a:ext cx="4846638" cy="5029200"/>
          </a:xfrm>
          <a:prstGeom prst="ellipse">
            <a:avLst/>
          </a:prstGeom>
          <a:noFill/>
          <a:ln w="76200">
            <a:solidFill>
              <a:srgbClr val="003300"/>
            </a:solidFill>
            <a:round/>
            <a:headEnd/>
            <a:tailEnd/>
          </a:ln>
          <a:effectLst/>
        </p:spPr>
        <p:txBody>
          <a:bodyPr wrap="none" anchor="ctr"/>
          <a:lstStyle/>
          <a:p>
            <a:endParaRPr lang="en-US"/>
          </a:p>
        </p:txBody>
      </p:sp>
      <p:sp>
        <p:nvSpPr>
          <p:cNvPr id="83971" name="Rectangle 3"/>
          <p:cNvSpPr>
            <a:spLocks noChangeArrowheads="1"/>
          </p:cNvSpPr>
          <p:nvPr/>
        </p:nvSpPr>
        <p:spPr bwMode="auto">
          <a:xfrm>
            <a:off x="182563" y="5349875"/>
            <a:ext cx="2271712" cy="1209675"/>
          </a:xfrm>
          <a:prstGeom prst="rect">
            <a:avLst/>
          </a:prstGeom>
          <a:solidFill>
            <a:srgbClr val="000000"/>
          </a:solidFill>
          <a:ln w="9525">
            <a:noFill/>
            <a:miter lim="800000"/>
            <a:headEnd/>
            <a:tailEnd/>
          </a:ln>
          <a:effectLst/>
        </p:spPr>
        <p:txBody>
          <a:bodyPr anchor="ctr"/>
          <a:lstStyle/>
          <a:p>
            <a:pPr algn="ctr" eaLnBrk="0" hangingPunct="0"/>
            <a:r>
              <a:rPr lang="en-US" sz="2800" b="1" dirty="0">
                <a:solidFill>
                  <a:schemeClr val="bg1"/>
                </a:solidFill>
              </a:rPr>
              <a:t>Volunteers </a:t>
            </a:r>
            <a:r>
              <a:rPr lang="en-US" sz="2800" b="1" dirty="0">
                <a:solidFill>
                  <a:schemeClr val="folHlink"/>
                </a:solidFill>
              </a:rPr>
              <a:t>= off-types</a:t>
            </a:r>
          </a:p>
          <a:p>
            <a:pPr algn="ctr" eaLnBrk="0" hangingPunct="0"/>
            <a:r>
              <a:rPr lang="en-US" sz="2800" b="1" dirty="0">
                <a:solidFill>
                  <a:schemeClr val="folHlink"/>
                </a:solidFill>
              </a:rPr>
              <a:t>=other crop</a:t>
            </a:r>
            <a:endParaRPr lang="en-US" sz="2400" b="1" dirty="0">
              <a:solidFill>
                <a:schemeClr val="folHlink"/>
              </a:solidFill>
            </a:endParaRPr>
          </a:p>
        </p:txBody>
      </p:sp>
      <p:sp>
        <p:nvSpPr>
          <p:cNvPr id="6" name="TextBox 5"/>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35</a:t>
            </a:r>
            <a:endParaRPr lang="en-US" sz="2000" dirty="0">
              <a:solidFill>
                <a:srgbClr val="92D050"/>
              </a:solidFill>
            </a:endParaRPr>
          </a:p>
        </p:txBody>
      </p:sp>
      <p:sp>
        <p:nvSpPr>
          <p:cNvPr id="2" name="Rectangle 1"/>
          <p:cNvSpPr/>
          <p:nvPr/>
        </p:nvSpPr>
        <p:spPr>
          <a:xfrm>
            <a:off x="0" y="127362"/>
            <a:ext cx="9144000" cy="1015663"/>
          </a:xfrm>
          <a:prstGeom prst="rect">
            <a:avLst/>
          </a:prstGeom>
          <a:solidFill>
            <a:schemeClr val="bg1"/>
          </a:solidFill>
        </p:spPr>
        <p:txBody>
          <a:bodyPr wrap="square">
            <a:spAutoFit/>
          </a:bodyPr>
          <a:lstStyle/>
          <a:p>
            <a:r>
              <a:rPr lang="en-US" sz="1200" dirty="0">
                <a:solidFill>
                  <a:srgbClr val="000000"/>
                </a:solidFill>
              </a:rPr>
              <a:t>Another reason why a field may fail a blue tag certification is for volunteers.  Volunteers occur from seed that shattered from the crop grown the previous year.  You can see the larger plants which are surrounded by green fuzz that almost looks like a lawn.  This fuzz resulted from seed that shattered and produced seedlings.  Technically these seedlings would be considered one generation beyond the Certified generation and are classified as Other Crop with a maximum allowed percentage of 2%.  Exceeding that would fail the certification and issuance of a blue tag for that field.</a:t>
            </a:r>
          </a:p>
        </p:txBody>
      </p:sp>
    </p:spTree>
    <p:extLst>
      <p:ext uri="{BB962C8B-B14F-4D97-AF65-F5344CB8AC3E}">
        <p14:creationId xmlns:p14="http://schemas.microsoft.com/office/powerpoint/2010/main" val="573954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0"/>
                                  </p:stCondLst>
                                  <p:childTnLst>
                                    <p:set>
                                      <p:cBhvr>
                                        <p:cTn id="6" dur="1" fill="hold">
                                          <p:stCondLst>
                                            <p:cond delay="0"/>
                                          </p:stCondLst>
                                        </p:cTn>
                                        <p:tgtEl>
                                          <p:spTgt spid="83972"/>
                                        </p:tgtEl>
                                        <p:attrNameLst>
                                          <p:attrName>style.visibility</p:attrName>
                                        </p:attrNameLst>
                                      </p:cBhvr>
                                      <p:to>
                                        <p:strVal val="visible"/>
                                      </p:to>
                                    </p:set>
                                    <p:animEffect transition="in" filter="wheel(2)">
                                      <p:cBhvr>
                                        <p:cTn id="7" dur="3000"/>
                                        <p:tgtEl>
                                          <p:spTgt spid="83972"/>
                                        </p:tgtEl>
                                      </p:cBhvr>
                                    </p:animEffect>
                                  </p:childTnLst>
                                  <p:subTnLst>
                                    <p:set>
                                      <p:cBhvr override="childStyle">
                                        <p:cTn dur="1" fill="hold" display="0" masterRel="nextClick" afterEffect="1"/>
                                        <p:tgtEl>
                                          <p:spTgt spid="8397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NuStar ad"/>
          <p:cNvPicPr>
            <a:picLocks noChangeAspect="1" noChangeArrowheads="1"/>
          </p:cNvPicPr>
          <p:nvPr/>
        </p:nvPicPr>
        <p:blipFill>
          <a:blip r:embed="rId2" cstate="print"/>
          <a:srcRect l="15268" t="10379" r="8389"/>
          <a:stretch>
            <a:fillRect/>
          </a:stretch>
        </p:blipFill>
        <p:spPr bwMode="auto">
          <a:xfrm>
            <a:off x="0" y="0"/>
            <a:ext cx="9144000" cy="6861175"/>
          </a:xfrm>
          <a:prstGeom prst="rect">
            <a:avLst/>
          </a:prstGeom>
          <a:noFill/>
        </p:spPr>
      </p:pic>
      <p:sp>
        <p:nvSpPr>
          <p:cNvPr id="53253" name="Rectangle 5"/>
          <p:cNvSpPr>
            <a:spLocks noChangeArrowheads="1"/>
          </p:cNvSpPr>
          <p:nvPr/>
        </p:nvSpPr>
        <p:spPr bwMode="auto">
          <a:xfrm>
            <a:off x="0" y="-45682"/>
            <a:ext cx="9144000" cy="731838"/>
          </a:xfrm>
          <a:prstGeom prst="rect">
            <a:avLst/>
          </a:prstGeom>
          <a:noFill/>
          <a:ln w="9525">
            <a:noFill/>
            <a:miter lim="800000"/>
            <a:headEnd/>
            <a:tailEnd/>
          </a:ln>
          <a:effectLst/>
        </p:spPr>
        <p:txBody>
          <a:bodyPr/>
          <a:lstStyle/>
          <a:p>
            <a:pPr marL="342900" indent="-342900" algn="ctr" eaLnBrk="0" hangingPunct="0">
              <a:spcBef>
                <a:spcPct val="20000"/>
              </a:spcBef>
            </a:pPr>
            <a:r>
              <a:rPr lang="en-US" sz="4000" b="1" dirty="0">
                <a:solidFill>
                  <a:srgbClr val="000000"/>
                </a:solidFill>
              </a:rPr>
              <a:t>Discovery</a:t>
            </a:r>
          </a:p>
        </p:txBody>
      </p:sp>
      <p:sp>
        <p:nvSpPr>
          <p:cNvPr id="4" name="TextBox 3"/>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3</a:t>
            </a:r>
            <a:endParaRPr lang="en-US" sz="2000" dirty="0">
              <a:solidFill>
                <a:srgbClr val="92D050"/>
              </a:solidFill>
            </a:endParaRPr>
          </a:p>
        </p:txBody>
      </p:sp>
      <p:sp>
        <p:nvSpPr>
          <p:cNvPr id="3" name="Rectangle 2"/>
          <p:cNvSpPr/>
          <p:nvPr/>
        </p:nvSpPr>
        <p:spPr>
          <a:xfrm>
            <a:off x="0" y="685830"/>
            <a:ext cx="9143999" cy="707886"/>
          </a:xfrm>
          <a:prstGeom prst="rect">
            <a:avLst/>
          </a:prstGeom>
        </p:spPr>
        <p:txBody>
          <a:bodyPr wrap="square">
            <a:spAutoFit/>
          </a:bodyPr>
          <a:lstStyle/>
          <a:p>
            <a:r>
              <a:rPr lang="en-US" sz="2000" dirty="0">
                <a:solidFill>
                  <a:srgbClr val="000000"/>
                </a:solidFill>
              </a:rPr>
              <a:t>One day he was out in the desert area of Washington State when he came upon a green plant growing among dry, dead plants on a rural roadside.</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seedstock block Limo"/>
          <p:cNvPicPr>
            <a:picLocks noChangeAspect="1" noChangeArrowheads="1"/>
          </p:cNvPicPr>
          <p:nvPr/>
        </p:nvPicPr>
        <p:blipFill>
          <a:blip r:embed="rId2" cstate="print"/>
          <a:srcRect/>
          <a:stretch>
            <a:fillRect/>
          </a:stretch>
        </p:blipFill>
        <p:spPr bwMode="auto">
          <a:xfrm>
            <a:off x="0" y="0"/>
            <a:ext cx="9144000" cy="6856413"/>
          </a:xfrm>
          <a:prstGeom prst="rect">
            <a:avLst/>
          </a:prstGeom>
          <a:noFill/>
        </p:spPr>
      </p:pic>
      <p:sp>
        <p:nvSpPr>
          <p:cNvPr id="71684" name="Rectangle 4"/>
          <p:cNvSpPr>
            <a:spLocks noChangeArrowheads="1"/>
          </p:cNvSpPr>
          <p:nvPr/>
        </p:nvSpPr>
        <p:spPr bwMode="auto">
          <a:xfrm>
            <a:off x="122508" y="45757"/>
            <a:ext cx="8747125" cy="731513"/>
          </a:xfrm>
          <a:prstGeom prst="rect">
            <a:avLst/>
          </a:prstGeom>
          <a:noFill/>
          <a:ln w="9525">
            <a:noFill/>
            <a:miter lim="800000"/>
            <a:headEnd/>
            <a:tailEnd/>
          </a:ln>
          <a:effectLst/>
        </p:spPr>
        <p:txBody>
          <a:bodyPr anchor="ctr"/>
          <a:lstStyle/>
          <a:p>
            <a:pPr algn="ctr" eaLnBrk="0" hangingPunct="0"/>
            <a:r>
              <a:rPr lang="en-US" sz="1800" b="1" dirty="0">
                <a:solidFill>
                  <a:srgbClr val="000000"/>
                </a:solidFill>
              </a:rPr>
              <a:t>Back to the production field.  Now the field is in full bloom.  Fields are typically irrigated up to this point and beyond to make sure the seeds have time to fill.</a:t>
            </a:r>
          </a:p>
        </p:txBody>
      </p:sp>
      <p:sp>
        <p:nvSpPr>
          <p:cNvPr id="4" name="TextBox 3"/>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43</a:t>
            </a:r>
            <a:endParaRPr lang="en-US" sz="2000" dirty="0">
              <a:solidFill>
                <a:srgbClr val="92D050"/>
              </a:solidFill>
            </a:endParaRPr>
          </a:p>
        </p:txBody>
      </p:sp>
    </p:spTree>
    <p:extLst>
      <p:ext uri="{BB962C8B-B14F-4D97-AF65-F5344CB8AC3E}">
        <p14:creationId xmlns:p14="http://schemas.microsoft.com/office/powerpoint/2010/main" val="5646615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7" name="Picture 5" descr="circle pivo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p:spPr>
      </p:pic>
      <p:sp>
        <p:nvSpPr>
          <p:cNvPr id="3" name="TextBox 2"/>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23</a:t>
            </a:r>
            <a:endParaRPr lang="en-US" sz="2000" dirty="0">
              <a:solidFill>
                <a:srgbClr val="92D050"/>
              </a:solidFill>
            </a:endParaRPr>
          </a:p>
        </p:txBody>
      </p:sp>
      <p:sp>
        <p:nvSpPr>
          <p:cNvPr id="2" name="Rectangle 1"/>
          <p:cNvSpPr/>
          <p:nvPr/>
        </p:nvSpPr>
        <p:spPr>
          <a:xfrm>
            <a:off x="182828" y="93903"/>
            <a:ext cx="9144000" cy="1323439"/>
          </a:xfrm>
          <a:prstGeom prst="rect">
            <a:avLst/>
          </a:prstGeom>
        </p:spPr>
        <p:txBody>
          <a:bodyPr wrap="square">
            <a:spAutoFit/>
          </a:bodyPr>
          <a:lstStyle/>
          <a:p>
            <a:r>
              <a:rPr lang="en-US" sz="2000" dirty="0" err="1">
                <a:solidFill>
                  <a:srgbClr val="000000"/>
                </a:solidFill>
              </a:rPr>
              <a:t>Turfgrass</a:t>
            </a:r>
            <a:r>
              <a:rPr lang="en-US" sz="2000" dirty="0">
                <a:solidFill>
                  <a:srgbClr val="000000"/>
                </a:solidFill>
              </a:rPr>
              <a:t> seed is often grown in a desert climate to control moisture.  It is important to have a dry period in the summertime to harvest so that the seed won’t shatter and mold.  Most turf seed is irrigated using a center pivot as shown in this photograph.</a:t>
            </a:r>
          </a:p>
        </p:txBody>
      </p:sp>
    </p:spTree>
    <p:extLst>
      <p:ext uri="{BB962C8B-B14F-4D97-AF65-F5344CB8AC3E}">
        <p14:creationId xmlns:p14="http://schemas.microsoft.com/office/powerpoint/2010/main" val="208324504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Field roguing crew"/>
          <p:cNvPicPr>
            <a:picLocks noChangeAspect="1" noChangeArrowheads="1"/>
          </p:cNvPicPr>
          <p:nvPr/>
        </p:nvPicPr>
        <p:blipFill>
          <a:blip r:embed="rId2" cstate="print"/>
          <a:srcRect/>
          <a:stretch>
            <a:fillRect/>
          </a:stretch>
        </p:blipFill>
        <p:spPr bwMode="auto">
          <a:xfrm>
            <a:off x="0" y="0"/>
            <a:ext cx="9144000" cy="6096000"/>
          </a:xfrm>
          <a:prstGeom prst="rect">
            <a:avLst/>
          </a:prstGeom>
          <a:noFill/>
        </p:spPr>
      </p:pic>
      <p:sp>
        <p:nvSpPr>
          <p:cNvPr id="68614" name="Rectangle 6"/>
          <p:cNvSpPr>
            <a:spLocks noChangeArrowheads="1"/>
          </p:cNvSpPr>
          <p:nvPr/>
        </p:nvSpPr>
        <p:spPr bwMode="auto">
          <a:xfrm>
            <a:off x="0" y="-91093"/>
            <a:ext cx="9144000" cy="868362"/>
          </a:xfrm>
          <a:prstGeom prst="rect">
            <a:avLst/>
          </a:prstGeom>
          <a:noFill/>
          <a:ln w="9525">
            <a:noFill/>
            <a:miter lim="800000"/>
            <a:headEnd/>
            <a:tailEnd/>
          </a:ln>
          <a:effectLst/>
        </p:spPr>
        <p:txBody>
          <a:bodyPr anchor="ctr"/>
          <a:lstStyle/>
          <a:p>
            <a:pPr algn="ctr" eaLnBrk="0" hangingPunct="0"/>
            <a:r>
              <a:rPr lang="en-US" sz="3600" b="1" dirty="0">
                <a:solidFill>
                  <a:srgbClr val="000000"/>
                </a:solidFill>
              </a:rPr>
              <a:t>Last minute rogue</a:t>
            </a:r>
            <a:endParaRPr lang="en-US" sz="3200" b="1" dirty="0">
              <a:solidFill>
                <a:srgbClr val="000000"/>
              </a:solidFill>
            </a:endParaRPr>
          </a:p>
        </p:txBody>
      </p:sp>
      <p:sp>
        <p:nvSpPr>
          <p:cNvPr id="4" name="TextBox 3"/>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44</a:t>
            </a:r>
            <a:endParaRPr lang="en-US" sz="2000" dirty="0">
              <a:solidFill>
                <a:srgbClr val="92D050"/>
              </a:solidFill>
            </a:endParaRPr>
          </a:p>
        </p:txBody>
      </p:sp>
      <p:sp>
        <p:nvSpPr>
          <p:cNvPr id="2" name="Rectangle 1"/>
          <p:cNvSpPr/>
          <p:nvPr/>
        </p:nvSpPr>
        <p:spPr>
          <a:xfrm>
            <a:off x="91389" y="709456"/>
            <a:ext cx="9144000" cy="707886"/>
          </a:xfrm>
          <a:prstGeom prst="rect">
            <a:avLst/>
          </a:prstGeom>
        </p:spPr>
        <p:txBody>
          <a:bodyPr wrap="square">
            <a:spAutoFit/>
          </a:bodyPr>
          <a:lstStyle/>
          <a:p>
            <a:r>
              <a:rPr lang="en-US" sz="2000" dirty="0">
                <a:solidFill>
                  <a:srgbClr val="000000"/>
                </a:solidFill>
              </a:rPr>
              <a:t>Even as the crop matures and dries down, a last minute rouging is sometimes done to remove off-type plants that surface at the last minute. </a:t>
            </a:r>
          </a:p>
        </p:txBody>
      </p:sp>
    </p:spTree>
    <p:extLst>
      <p:ext uri="{BB962C8B-B14F-4D97-AF65-F5344CB8AC3E}">
        <p14:creationId xmlns:p14="http://schemas.microsoft.com/office/powerpoint/2010/main" val="230926205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swather 12-0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72710" name="Rectangle 6"/>
          <p:cNvSpPr>
            <a:spLocks noChangeArrowheads="1"/>
          </p:cNvSpPr>
          <p:nvPr/>
        </p:nvSpPr>
        <p:spPr bwMode="auto">
          <a:xfrm>
            <a:off x="1371600" y="5257800"/>
            <a:ext cx="6172200" cy="1143000"/>
          </a:xfrm>
          <a:prstGeom prst="rect">
            <a:avLst/>
          </a:prstGeom>
          <a:noFill/>
          <a:ln w="9525">
            <a:noFill/>
            <a:miter lim="800000"/>
            <a:headEnd/>
            <a:tailEnd/>
          </a:ln>
          <a:effectLst/>
        </p:spPr>
        <p:txBody>
          <a:bodyPr anchor="ctr"/>
          <a:lstStyle/>
          <a:p>
            <a:pPr algn="ctr" eaLnBrk="0" hangingPunct="0"/>
            <a:r>
              <a:rPr lang="en-US" sz="3600" b="1" dirty="0">
                <a:solidFill>
                  <a:schemeClr val="bg1"/>
                </a:solidFill>
              </a:rPr>
              <a:t>Swathing</a:t>
            </a:r>
            <a:endParaRPr lang="en-US" sz="3200" b="1" dirty="0">
              <a:solidFill>
                <a:schemeClr val="bg1"/>
              </a:solidFill>
            </a:endParaRPr>
          </a:p>
        </p:txBody>
      </p:sp>
      <p:sp>
        <p:nvSpPr>
          <p:cNvPr id="4" name="Rectangle 6"/>
          <p:cNvSpPr>
            <a:spLocks noChangeArrowheads="1"/>
          </p:cNvSpPr>
          <p:nvPr/>
        </p:nvSpPr>
        <p:spPr bwMode="auto">
          <a:xfrm>
            <a:off x="91489" y="-182853"/>
            <a:ext cx="6172200" cy="1143000"/>
          </a:xfrm>
          <a:prstGeom prst="rect">
            <a:avLst/>
          </a:prstGeom>
          <a:noFill/>
          <a:ln w="9525">
            <a:noFill/>
            <a:miter lim="800000"/>
            <a:headEnd/>
            <a:tailEnd/>
          </a:ln>
          <a:effectLst/>
        </p:spPr>
        <p:txBody>
          <a:bodyPr anchor="ctr"/>
          <a:lstStyle/>
          <a:p>
            <a:pPr eaLnBrk="0" hangingPunct="0"/>
            <a:r>
              <a:rPr lang="en-US" sz="3600" b="1" dirty="0">
                <a:solidFill>
                  <a:srgbClr val="000000"/>
                </a:solidFill>
              </a:rPr>
              <a:t>Harvest</a:t>
            </a:r>
            <a:endParaRPr lang="en-US" sz="3200" b="1" dirty="0">
              <a:solidFill>
                <a:srgbClr val="000000"/>
              </a:solidFill>
            </a:endParaRPr>
          </a:p>
        </p:txBody>
      </p:sp>
      <p:sp>
        <p:nvSpPr>
          <p:cNvPr id="5" name="TextBox 4"/>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46</a:t>
            </a:r>
            <a:endParaRPr lang="en-US" sz="2000" dirty="0">
              <a:solidFill>
                <a:srgbClr val="92D050"/>
              </a:solidFill>
            </a:endParaRPr>
          </a:p>
        </p:txBody>
      </p:sp>
      <p:sp>
        <p:nvSpPr>
          <p:cNvPr id="2" name="Rectangle 1"/>
          <p:cNvSpPr/>
          <p:nvPr/>
        </p:nvSpPr>
        <p:spPr>
          <a:xfrm>
            <a:off x="2743169" y="368220"/>
            <a:ext cx="6248429" cy="1323439"/>
          </a:xfrm>
          <a:prstGeom prst="rect">
            <a:avLst/>
          </a:prstGeom>
        </p:spPr>
        <p:txBody>
          <a:bodyPr wrap="square">
            <a:spAutoFit/>
          </a:bodyPr>
          <a:lstStyle/>
          <a:p>
            <a:r>
              <a:rPr lang="en-US" sz="2000" dirty="0">
                <a:solidFill>
                  <a:srgbClr val="000000"/>
                </a:solidFill>
              </a:rPr>
              <a:t>Just before the seed is ripe, a </a:t>
            </a:r>
            <a:r>
              <a:rPr lang="en-US" sz="2000" dirty="0" err="1">
                <a:solidFill>
                  <a:srgbClr val="000000"/>
                </a:solidFill>
              </a:rPr>
              <a:t>swather</a:t>
            </a:r>
            <a:r>
              <a:rPr lang="en-US" sz="2000" dirty="0">
                <a:solidFill>
                  <a:srgbClr val="000000"/>
                </a:solidFill>
              </a:rPr>
              <a:t> goes through the fields and lays the crop down. A </a:t>
            </a:r>
            <a:r>
              <a:rPr lang="en-US" sz="2000" dirty="0" err="1">
                <a:solidFill>
                  <a:srgbClr val="000000"/>
                </a:solidFill>
              </a:rPr>
              <a:t>swather</a:t>
            </a:r>
            <a:r>
              <a:rPr lang="en-US" sz="2000" dirty="0">
                <a:solidFill>
                  <a:srgbClr val="000000"/>
                </a:solidFill>
              </a:rPr>
              <a:t> is usually used for cutting hay, but it was adapted for use in grass seed production</a:t>
            </a: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ORswathi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3732" name="Rectangle 4"/>
          <p:cNvSpPr>
            <a:spLocks noChangeArrowheads="1"/>
          </p:cNvSpPr>
          <p:nvPr/>
        </p:nvSpPr>
        <p:spPr bwMode="auto">
          <a:xfrm>
            <a:off x="0" y="-182853"/>
            <a:ext cx="9144000" cy="1143000"/>
          </a:xfrm>
          <a:prstGeom prst="rect">
            <a:avLst/>
          </a:prstGeom>
          <a:noFill/>
          <a:ln w="9525">
            <a:noFill/>
            <a:miter lim="800000"/>
            <a:headEnd/>
            <a:tailEnd/>
          </a:ln>
          <a:effectLst/>
        </p:spPr>
        <p:txBody>
          <a:bodyPr anchor="ctr"/>
          <a:lstStyle/>
          <a:p>
            <a:pPr algn="ctr" eaLnBrk="0" hangingPunct="0"/>
            <a:r>
              <a:rPr lang="en-US" sz="3600" b="1" dirty="0">
                <a:solidFill>
                  <a:schemeClr val="bg1"/>
                </a:solidFill>
              </a:rPr>
              <a:t>Swathing</a:t>
            </a:r>
            <a:endParaRPr lang="en-US" sz="3200" b="1" dirty="0">
              <a:solidFill>
                <a:schemeClr val="bg1"/>
              </a:solidFill>
            </a:endParaRPr>
          </a:p>
        </p:txBody>
      </p:sp>
      <p:sp>
        <p:nvSpPr>
          <p:cNvPr id="4" name="TextBox 3"/>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47</a:t>
            </a:r>
            <a:endParaRPr lang="en-US" sz="2000" dirty="0">
              <a:solidFill>
                <a:srgbClr val="92D050"/>
              </a:solidFill>
            </a:endParaRPr>
          </a:p>
        </p:txBody>
      </p:sp>
      <p:sp>
        <p:nvSpPr>
          <p:cNvPr id="2" name="Rectangle 1"/>
          <p:cNvSpPr/>
          <p:nvPr/>
        </p:nvSpPr>
        <p:spPr>
          <a:xfrm>
            <a:off x="91489" y="868708"/>
            <a:ext cx="9144000" cy="1631216"/>
          </a:xfrm>
          <a:prstGeom prst="rect">
            <a:avLst/>
          </a:prstGeom>
        </p:spPr>
        <p:txBody>
          <a:bodyPr wrap="square">
            <a:spAutoFit/>
          </a:bodyPr>
          <a:lstStyle/>
          <a:p>
            <a:r>
              <a:rPr lang="en-US" sz="2000" dirty="0"/>
              <a:t>Swathing is typically done at night when the crop is moist from dew so that seed does not shatter when cut.  Shattering is when seeds fall from the </a:t>
            </a:r>
            <a:r>
              <a:rPr lang="en-US" sz="2000" dirty="0" err="1"/>
              <a:t>seedheads</a:t>
            </a:r>
            <a:r>
              <a:rPr lang="en-US" sz="2000" dirty="0"/>
              <a:t> to the ground.  Unlike wheat which was bred to be shatter resistant, all </a:t>
            </a:r>
            <a:r>
              <a:rPr lang="en-US" sz="2000" dirty="0" err="1"/>
              <a:t>turfgrasses</a:t>
            </a:r>
            <a:r>
              <a:rPr lang="en-US" sz="2000" dirty="0"/>
              <a:t> shatter when they are ripe and harvested roughly.  This reduces yield and profitability.</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kbg windrow 7-5-06 no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5682"/>
            <a:ext cx="9144000" cy="6858000"/>
          </a:xfrm>
          <a:prstGeom prst="rect">
            <a:avLst/>
          </a:prstGeom>
          <a:noFill/>
        </p:spPr>
      </p:pic>
      <p:sp>
        <p:nvSpPr>
          <p:cNvPr id="75781" name="Rectangle 5"/>
          <p:cNvSpPr>
            <a:spLocks noChangeArrowheads="1"/>
          </p:cNvSpPr>
          <p:nvPr/>
        </p:nvSpPr>
        <p:spPr bwMode="auto">
          <a:xfrm>
            <a:off x="0" y="-319999"/>
            <a:ext cx="9153525" cy="1143000"/>
          </a:xfrm>
          <a:prstGeom prst="rect">
            <a:avLst/>
          </a:prstGeom>
          <a:noFill/>
          <a:ln w="9525">
            <a:noFill/>
            <a:miter lim="800000"/>
            <a:headEnd/>
            <a:tailEnd/>
          </a:ln>
          <a:effectLst/>
        </p:spPr>
        <p:txBody>
          <a:bodyPr anchor="ctr"/>
          <a:lstStyle/>
          <a:p>
            <a:pPr algn="ctr" eaLnBrk="0" hangingPunct="0"/>
            <a:r>
              <a:rPr lang="en-US" sz="3600" b="1" dirty="0">
                <a:solidFill>
                  <a:schemeClr val="bg1"/>
                </a:solidFill>
              </a:rPr>
              <a:t>Swath pile drying and ripening</a:t>
            </a:r>
            <a:endParaRPr lang="en-US" sz="3200" b="1" dirty="0">
              <a:solidFill>
                <a:schemeClr val="bg1"/>
              </a:solidFill>
            </a:endParaRPr>
          </a:p>
        </p:txBody>
      </p:sp>
      <p:sp>
        <p:nvSpPr>
          <p:cNvPr id="75782" name="Text Box 6"/>
          <p:cNvSpPr txBox="1">
            <a:spLocks noChangeArrowheads="1"/>
          </p:cNvSpPr>
          <p:nvPr/>
        </p:nvSpPr>
        <p:spPr bwMode="auto">
          <a:xfrm>
            <a:off x="4389438" y="777269"/>
            <a:ext cx="4764087" cy="1739900"/>
          </a:xfrm>
          <a:prstGeom prst="rect">
            <a:avLst/>
          </a:prstGeom>
          <a:solidFill>
            <a:srgbClr val="000000"/>
          </a:solidFill>
          <a:ln w="9525">
            <a:noFill/>
            <a:miter lim="800000"/>
            <a:headEnd/>
            <a:tailEnd/>
          </a:ln>
          <a:effectLst/>
        </p:spPr>
        <p:txBody>
          <a:bodyPr wrap="none">
            <a:spAutoFit/>
          </a:bodyPr>
          <a:lstStyle/>
          <a:p>
            <a:r>
              <a:rPr lang="en-US" sz="3600" u="sng">
                <a:solidFill>
                  <a:schemeClr val="folHlink"/>
                </a:solidFill>
              </a:rPr>
              <a:t>Shattering</a:t>
            </a:r>
            <a:r>
              <a:rPr lang="en-US" sz="3600">
                <a:solidFill>
                  <a:schemeClr val="folHlink"/>
                </a:solidFill>
              </a:rPr>
              <a:t>:</a:t>
            </a:r>
          </a:p>
          <a:p>
            <a:pPr>
              <a:buFontTx/>
              <a:buChar char="•"/>
            </a:pPr>
            <a:r>
              <a:rPr lang="en-US" sz="3600">
                <a:solidFill>
                  <a:schemeClr val="folHlink"/>
                </a:solidFill>
              </a:rPr>
              <a:t>Seed falls from heads</a:t>
            </a:r>
          </a:p>
          <a:p>
            <a:pPr>
              <a:buFontTx/>
              <a:buChar char="•"/>
            </a:pPr>
            <a:r>
              <a:rPr lang="en-US" sz="3600">
                <a:solidFill>
                  <a:schemeClr val="folHlink"/>
                </a:solidFill>
              </a:rPr>
              <a:t>Loss of yield</a:t>
            </a:r>
          </a:p>
        </p:txBody>
      </p:sp>
      <p:sp>
        <p:nvSpPr>
          <p:cNvPr id="75783" name="Text Box 7"/>
          <p:cNvSpPr txBox="1">
            <a:spLocks noChangeArrowheads="1"/>
          </p:cNvSpPr>
          <p:nvPr/>
        </p:nvSpPr>
        <p:spPr bwMode="auto">
          <a:xfrm>
            <a:off x="0" y="3063875"/>
            <a:ext cx="4298950" cy="1190625"/>
          </a:xfrm>
          <a:prstGeom prst="rect">
            <a:avLst/>
          </a:prstGeom>
          <a:solidFill>
            <a:srgbClr val="000000"/>
          </a:solidFill>
          <a:ln w="9525">
            <a:noFill/>
            <a:miter lim="800000"/>
            <a:headEnd/>
            <a:tailEnd/>
          </a:ln>
          <a:effectLst/>
        </p:spPr>
        <p:txBody>
          <a:bodyPr wrap="none">
            <a:spAutoFit/>
          </a:bodyPr>
          <a:lstStyle/>
          <a:p>
            <a:pPr algn="ctr"/>
            <a:r>
              <a:rPr lang="en-US" sz="3600" u="sng">
                <a:solidFill>
                  <a:schemeClr val="folHlink"/>
                </a:solidFill>
              </a:rPr>
              <a:t>Ideal seed moisture</a:t>
            </a:r>
            <a:r>
              <a:rPr lang="en-US" sz="3600">
                <a:solidFill>
                  <a:schemeClr val="folHlink"/>
                </a:solidFill>
              </a:rPr>
              <a:t>:</a:t>
            </a:r>
          </a:p>
          <a:p>
            <a:pPr algn="ctr"/>
            <a:r>
              <a:rPr lang="en-US" sz="3600">
                <a:solidFill>
                  <a:schemeClr val="folHlink"/>
                </a:solidFill>
              </a:rPr>
              <a:t>8-12%</a:t>
            </a:r>
          </a:p>
        </p:txBody>
      </p:sp>
      <p:sp>
        <p:nvSpPr>
          <p:cNvPr id="6" name="TextBox 5"/>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48</a:t>
            </a:r>
            <a:endParaRPr lang="en-US" sz="2000" dirty="0">
              <a:solidFill>
                <a:srgbClr val="92D050"/>
              </a:solidFill>
            </a:endParaRPr>
          </a:p>
        </p:txBody>
      </p:sp>
      <p:sp>
        <p:nvSpPr>
          <p:cNvPr id="2" name="Rectangle 1"/>
          <p:cNvSpPr/>
          <p:nvPr/>
        </p:nvSpPr>
        <p:spPr>
          <a:xfrm>
            <a:off x="4762" y="5532097"/>
            <a:ext cx="4572000" cy="1169551"/>
          </a:xfrm>
          <a:prstGeom prst="rect">
            <a:avLst/>
          </a:prstGeom>
          <a:solidFill>
            <a:srgbClr val="000000"/>
          </a:solidFill>
        </p:spPr>
        <p:txBody>
          <a:bodyPr>
            <a:spAutoFit/>
          </a:bodyPr>
          <a:lstStyle/>
          <a:p>
            <a:r>
              <a:rPr lang="en-US" sz="1400" dirty="0">
                <a:solidFill>
                  <a:schemeClr val="bg1"/>
                </a:solidFill>
              </a:rPr>
              <a:t>The swath piles are allowed to dry for 7-10 days in the sunlight which permits the seed to ripen.  Seeds are drying to the ideal moisture of 8-12% which is important for storage.  If stored above 12% moisture, the seed may mold and lose germination.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75782"/>
                                        </p:tgtEl>
                                        <p:attrNameLst>
                                          <p:attrName>style.visibility</p:attrName>
                                        </p:attrNameLst>
                                      </p:cBhvr>
                                      <p:to>
                                        <p:strVal val="visible"/>
                                      </p:to>
                                    </p:set>
                                    <p:anim calcmode="lin" valueType="num">
                                      <p:cBhvr>
                                        <p:cTn id="7" dur="1000" fill="hold"/>
                                        <p:tgtEl>
                                          <p:spTgt spid="75782"/>
                                        </p:tgtEl>
                                        <p:attrNameLst>
                                          <p:attrName>ppt_x</p:attrName>
                                        </p:attrNameLst>
                                      </p:cBhvr>
                                      <p:tavLst>
                                        <p:tav tm="0">
                                          <p:val>
                                            <p:strVal val="#ppt_x+#ppt_w/2"/>
                                          </p:val>
                                        </p:tav>
                                        <p:tav tm="100000">
                                          <p:val>
                                            <p:strVal val="#ppt_x"/>
                                          </p:val>
                                        </p:tav>
                                      </p:tavLst>
                                    </p:anim>
                                    <p:anim calcmode="lin" valueType="num">
                                      <p:cBhvr>
                                        <p:cTn id="8" dur="1000" fill="hold"/>
                                        <p:tgtEl>
                                          <p:spTgt spid="75782"/>
                                        </p:tgtEl>
                                        <p:attrNameLst>
                                          <p:attrName>ppt_y</p:attrName>
                                        </p:attrNameLst>
                                      </p:cBhvr>
                                      <p:tavLst>
                                        <p:tav tm="0">
                                          <p:val>
                                            <p:strVal val="#ppt_y"/>
                                          </p:val>
                                        </p:tav>
                                        <p:tav tm="100000">
                                          <p:val>
                                            <p:strVal val="#ppt_y"/>
                                          </p:val>
                                        </p:tav>
                                      </p:tavLst>
                                    </p:anim>
                                    <p:anim calcmode="lin" valueType="num">
                                      <p:cBhvr>
                                        <p:cTn id="9" dur="1000" fill="hold"/>
                                        <p:tgtEl>
                                          <p:spTgt spid="75782"/>
                                        </p:tgtEl>
                                        <p:attrNameLst>
                                          <p:attrName>ppt_w</p:attrName>
                                        </p:attrNameLst>
                                      </p:cBhvr>
                                      <p:tavLst>
                                        <p:tav tm="0">
                                          <p:val>
                                            <p:fltVal val="0"/>
                                          </p:val>
                                        </p:tav>
                                        <p:tav tm="100000">
                                          <p:val>
                                            <p:strVal val="#ppt_w"/>
                                          </p:val>
                                        </p:tav>
                                      </p:tavLst>
                                    </p:anim>
                                    <p:anim calcmode="lin" valueType="num">
                                      <p:cBhvr>
                                        <p:cTn id="10" dur="1000" fill="hold"/>
                                        <p:tgtEl>
                                          <p:spTgt spid="7578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75783"/>
                                        </p:tgtEl>
                                        <p:attrNameLst>
                                          <p:attrName>style.visibility</p:attrName>
                                        </p:attrNameLst>
                                      </p:cBhvr>
                                      <p:to>
                                        <p:strVal val="visible"/>
                                      </p:to>
                                    </p:set>
                                    <p:anim calcmode="lin" valueType="num">
                                      <p:cBhvr>
                                        <p:cTn id="15" dur="1000" fill="hold"/>
                                        <p:tgtEl>
                                          <p:spTgt spid="75783"/>
                                        </p:tgtEl>
                                        <p:attrNameLst>
                                          <p:attrName>ppt_x</p:attrName>
                                        </p:attrNameLst>
                                      </p:cBhvr>
                                      <p:tavLst>
                                        <p:tav tm="0">
                                          <p:val>
                                            <p:strVal val="#ppt_x-#ppt_w/2"/>
                                          </p:val>
                                        </p:tav>
                                        <p:tav tm="100000">
                                          <p:val>
                                            <p:strVal val="#ppt_x"/>
                                          </p:val>
                                        </p:tav>
                                      </p:tavLst>
                                    </p:anim>
                                    <p:anim calcmode="lin" valueType="num">
                                      <p:cBhvr>
                                        <p:cTn id="16" dur="1000" fill="hold"/>
                                        <p:tgtEl>
                                          <p:spTgt spid="75783"/>
                                        </p:tgtEl>
                                        <p:attrNameLst>
                                          <p:attrName>ppt_y</p:attrName>
                                        </p:attrNameLst>
                                      </p:cBhvr>
                                      <p:tavLst>
                                        <p:tav tm="0">
                                          <p:val>
                                            <p:strVal val="#ppt_y"/>
                                          </p:val>
                                        </p:tav>
                                        <p:tav tm="100000">
                                          <p:val>
                                            <p:strVal val="#ppt_y"/>
                                          </p:val>
                                        </p:tav>
                                      </p:tavLst>
                                    </p:anim>
                                    <p:anim calcmode="lin" valueType="num">
                                      <p:cBhvr>
                                        <p:cTn id="17" dur="1000" fill="hold"/>
                                        <p:tgtEl>
                                          <p:spTgt spid="75783"/>
                                        </p:tgtEl>
                                        <p:attrNameLst>
                                          <p:attrName>ppt_w</p:attrName>
                                        </p:attrNameLst>
                                      </p:cBhvr>
                                      <p:tavLst>
                                        <p:tav tm="0">
                                          <p:val>
                                            <p:fltVal val="0"/>
                                          </p:val>
                                        </p:tav>
                                        <p:tav tm="100000">
                                          <p:val>
                                            <p:strVal val="#ppt_w"/>
                                          </p:val>
                                        </p:tav>
                                      </p:tavLst>
                                    </p:anim>
                                    <p:anim calcmode="lin" valueType="num">
                                      <p:cBhvr>
                                        <p:cTn id="18" dur="1000" fill="hold"/>
                                        <p:tgtEl>
                                          <p:spTgt spid="757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animBg="1"/>
      <p:bldP spid="7578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descr="Combining bluegras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578475" cy="3719513"/>
          </a:xfrm>
          <a:prstGeom prst="rect">
            <a:avLst/>
          </a:prstGeom>
          <a:noFill/>
        </p:spPr>
      </p:pic>
      <p:pic>
        <p:nvPicPr>
          <p:cNvPr id="74757" name="Picture 5" descr="Combine 1200dp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200400"/>
            <a:ext cx="5486400" cy="3657600"/>
          </a:xfrm>
          <a:prstGeom prst="rect">
            <a:avLst/>
          </a:prstGeom>
          <a:noFill/>
        </p:spPr>
      </p:pic>
      <p:sp>
        <p:nvSpPr>
          <p:cNvPr id="74758" name="Rectangle 6"/>
          <p:cNvSpPr>
            <a:spLocks noChangeArrowheads="1"/>
          </p:cNvSpPr>
          <p:nvPr/>
        </p:nvSpPr>
        <p:spPr bwMode="auto">
          <a:xfrm>
            <a:off x="5577829" y="137802"/>
            <a:ext cx="3475037" cy="2651125"/>
          </a:xfrm>
          <a:prstGeom prst="rect">
            <a:avLst/>
          </a:prstGeom>
          <a:noFill/>
          <a:ln w="9525">
            <a:noFill/>
            <a:miter lim="800000"/>
            <a:headEnd/>
            <a:tailEnd/>
          </a:ln>
          <a:effectLst/>
        </p:spPr>
        <p:txBody>
          <a:bodyPr anchor="ctr"/>
          <a:lstStyle/>
          <a:p>
            <a:pPr algn="ctr" eaLnBrk="0" hangingPunct="0"/>
            <a:r>
              <a:rPr lang="en-US" sz="3600" b="1" dirty="0">
                <a:solidFill>
                  <a:schemeClr val="bg1"/>
                </a:solidFill>
              </a:rPr>
              <a:t>Harvest </a:t>
            </a:r>
          </a:p>
          <a:p>
            <a:pPr algn="ctr" eaLnBrk="0" hangingPunct="0"/>
            <a:endParaRPr lang="en-US" sz="2800" b="1" dirty="0">
              <a:solidFill>
                <a:schemeClr val="bg1"/>
              </a:solidFill>
            </a:endParaRPr>
          </a:p>
          <a:p>
            <a:pPr eaLnBrk="0" hangingPunct="0">
              <a:buFontTx/>
              <a:buChar char="•"/>
            </a:pPr>
            <a:r>
              <a:rPr lang="en-US" sz="2800" b="1" dirty="0">
                <a:solidFill>
                  <a:schemeClr val="bg1"/>
                </a:solidFill>
              </a:rPr>
              <a:t>Picking up swath piles</a:t>
            </a:r>
          </a:p>
          <a:p>
            <a:pPr eaLnBrk="0" hangingPunct="0">
              <a:buFontTx/>
              <a:buChar char="•"/>
            </a:pPr>
            <a:r>
              <a:rPr lang="en-US" sz="2800" b="1" dirty="0">
                <a:solidFill>
                  <a:schemeClr val="bg1"/>
                </a:solidFill>
              </a:rPr>
              <a:t>Rubbing seed from straw</a:t>
            </a:r>
            <a:endParaRPr lang="en-US" sz="2400" b="1" dirty="0">
              <a:solidFill>
                <a:schemeClr val="bg1"/>
              </a:solidFill>
            </a:endParaRPr>
          </a:p>
        </p:txBody>
      </p:sp>
      <p:sp>
        <p:nvSpPr>
          <p:cNvPr id="5" name="TextBox 4"/>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49</a:t>
            </a:r>
            <a:endParaRPr lang="en-US" sz="2000" dirty="0">
              <a:solidFill>
                <a:srgbClr val="92D050"/>
              </a:solidFill>
            </a:endParaRPr>
          </a:p>
        </p:txBody>
      </p:sp>
      <p:sp>
        <p:nvSpPr>
          <p:cNvPr id="2" name="Rectangle 1"/>
          <p:cNvSpPr/>
          <p:nvPr/>
        </p:nvSpPr>
        <p:spPr>
          <a:xfrm>
            <a:off x="91489" y="3863846"/>
            <a:ext cx="3474682" cy="2308324"/>
          </a:xfrm>
          <a:prstGeom prst="rect">
            <a:avLst/>
          </a:prstGeom>
        </p:spPr>
        <p:txBody>
          <a:bodyPr wrap="square">
            <a:spAutoFit/>
          </a:bodyPr>
          <a:lstStyle/>
          <a:p>
            <a:pPr algn="just"/>
            <a:r>
              <a:rPr lang="en-US" sz="1800" dirty="0"/>
              <a:t>About a week later a combine with a rip cylinder combs up the piles and removes the seed from the straw.  The combine does a rough screening to get rid of stems which are output through the back of the combine.</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5" name="Picture 5" descr="Jacklin swather"/>
          <p:cNvPicPr>
            <a:picLocks noChangeAspect="1" noChangeArrowheads="1"/>
          </p:cNvPicPr>
          <p:nvPr/>
        </p:nvPicPr>
        <p:blipFill>
          <a:blip r:embed="rId2" cstate="print"/>
          <a:srcRect l="11507"/>
          <a:stretch>
            <a:fillRect/>
          </a:stretch>
        </p:blipFill>
        <p:spPr bwMode="auto">
          <a:xfrm>
            <a:off x="0" y="0"/>
            <a:ext cx="9144000" cy="6888163"/>
          </a:xfrm>
          <a:prstGeom prst="rect">
            <a:avLst/>
          </a:prstGeom>
          <a:noFill/>
        </p:spPr>
      </p:pic>
      <p:sp>
        <p:nvSpPr>
          <p:cNvPr id="7" name="TextBox 6"/>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50</a:t>
            </a:r>
            <a:endParaRPr lang="en-US" sz="2000" dirty="0">
              <a:solidFill>
                <a:srgbClr val="92D050"/>
              </a:solidFill>
            </a:endParaRPr>
          </a:p>
        </p:txBody>
      </p:sp>
      <p:sp>
        <p:nvSpPr>
          <p:cNvPr id="2" name="Rectangle 1"/>
          <p:cNvSpPr/>
          <p:nvPr/>
        </p:nvSpPr>
        <p:spPr>
          <a:xfrm>
            <a:off x="91490" y="3395923"/>
            <a:ext cx="3291803" cy="3416320"/>
          </a:xfrm>
          <a:prstGeom prst="rect">
            <a:avLst/>
          </a:prstGeom>
          <a:solidFill>
            <a:srgbClr val="000000"/>
          </a:solidFill>
        </p:spPr>
        <p:txBody>
          <a:bodyPr wrap="square">
            <a:spAutoFit/>
          </a:bodyPr>
          <a:lstStyle/>
          <a:p>
            <a:pPr algn="just"/>
            <a:r>
              <a:rPr lang="en-US" sz="1800" dirty="0"/>
              <a:t>After a grass seed crop is harvested, a lot of vegetative material is left behind. The question is:  What do you do with all the leftover straw and stubble on a field? If left in place, it would shade out the crop.  Turf is a perennial, reproducing a crop from crowns and rhizomes each following year.  Field lifespans of 1-6 years are typical.</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arvest bales"/>
          <p:cNvPicPr>
            <a:picLocks noChangeAspect="1" noChangeArrowheads="1"/>
          </p:cNvPicPr>
          <p:nvPr/>
        </p:nvPicPr>
        <p:blipFill>
          <a:blip r:embed="rId2" cstate="print"/>
          <a:srcRect l="10881" t="14408" b="23919"/>
          <a:stretch>
            <a:fillRect/>
          </a:stretch>
        </p:blipFill>
        <p:spPr bwMode="auto">
          <a:xfrm>
            <a:off x="-47893" y="0"/>
            <a:ext cx="9191893" cy="6858000"/>
          </a:xfrm>
          <a:prstGeom prst="rect">
            <a:avLst/>
          </a:prstGeom>
          <a:noFill/>
        </p:spPr>
      </p:pic>
      <p:pic>
        <p:nvPicPr>
          <p:cNvPr id="7" name="Picture 4" descr="Field burn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389" y="0"/>
            <a:ext cx="5068887" cy="6858000"/>
          </a:xfrm>
          <a:prstGeom prst="rect">
            <a:avLst/>
          </a:prstGeom>
          <a:noFill/>
        </p:spPr>
      </p:pic>
      <p:sp>
        <p:nvSpPr>
          <p:cNvPr id="8" name="TextBox 7"/>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51</a:t>
            </a:r>
            <a:endParaRPr lang="en-US" sz="2000" dirty="0">
              <a:solidFill>
                <a:srgbClr val="92D050"/>
              </a:solidFill>
            </a:endParaRPr>
          </a:p>
        </p:txBody>
      </p:sp>
      <p:sp>
        <p:nvSpPr>
          <p:cNvPr id="2" name="Rectangle 1"/>
          <p:cNvSpPr/>
          <p:nvPr/>
        </p:nvSpPr>
        <p:spPr>
          <a:xfrm>
            <a:off x="5164126" y="4160512"/>
            <a:ext cx="3871015" cy="1754326"/>
          </a:xfrm>
          <a:prstGeom prst="rect">
            <a:avLst/>
          </a:prstGeom>
          <a:solidFill>
            <a:srgbClr val="000000"/>
          </a:solidFill>
        </p:spPr>
        <p:txBody>
          <a:bodyPr wrap="square">
            <a:spAutoFit/>
          </a:bodyPr>
          <a:lstStyle/>
          <a:p>
            <a:pPr algn="just"/>
            <a:r>
              <a:rPr lang="en-US" sz="1200" dirty="0">
                <a:solidFill>
                  <a:schemeClr val="bg1"/>
                </a:solidFill>
              </a:rPr>
              <a:t>There can be lots and lots of straw produced from a typical production field.  For many years the answer was field burning, where </a:t>
            </a:r>
            <a:r>
              <a:rPr lang="en-US" sz="1200" dirty="0" err="1">
                <a:solidFill>
                  <a:schemeClr val="bg1"/>
                </a:solidFill>
              </a:rPr>
              <a:t>growees</a:t>
            </a:r>
            <a:r>
              <a:rPr lang="en-US" sz="1200" dirty="0">
                <a:solidFill>
                  <a:schemeClr val="bg1"/>
                </a:solidFill>
              </a:rPr>
              <a:t> would actually set fire to their fields, producing huge, almost atomic bomb sized smoke plumes.  This treatment shocked the plants and opened up the canopy to allow the regeneration of a new grass seed crop from rhizomes and crowns.  Without burning, seed production is 10-40% of what it would be with field burning.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p:val>
                                            <p:fltVal val="0.5"/>
                                          </p:val>
                                        </p:tav>
                                        <p:tav tm="100000">
                                          <p:val>
                                            <p:strVal val="#ppt_x"/>
                                          </p:val>
                                        </p:tav>
                                      </p:tavLst>
                                    </p:anim>
                                    <p:anim calcmode="lin" valueType="num">
                                      <p:cBhvr>
                                        <p:cTn id="10" dur="10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Pickup fire Nezperc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p:spPr>
      </p:pic>
      <p:sp>
        <p:nvSpPr>
          <p:cNvPr id="77829" name="Rectangle 5"/>
          <p:cNvSpPr>
            <a:spLocks noChangeArrowheads="1"/>
          </p:cNvSpPr>
          <p:nvPr/>
        </p:nvSpPr>
        <p:spPr bwMode="auto">
          <a:xfrm>
            <a:off x="1371600" y="5257800"/>
            <a:ext cx="6172200" cy="1143000"/>
          </a:xfrm>
          <a:prstGeom prst="rect">
            <a:avLst/>
          </a:prstGeom>
          <a:noFill/>
          <a:ln w="9525">
            <a:noFill/>
            <a:miter lim="800000"/>
            <a:headEnd/>
            <a:tailEnd/>
          </a:ln>
          <a:effectLst/>
        </p:spPr>
        <p:txBody>
          <a:bodyPr anchor="ctr"/>
          <a:lstStyle/>
          <a:p>
            <a:pPr algn="ctr" eaLnBrk="0" hangingPunct="0"/>
            <a:r>
              <a:rPr lang="en-US" sz="3600" b="1">
                <a:solidFill>
                  <a:schemeClr val="bg1"/>
                </a:solidFill>
              </a:rPr>
              <a:t>Burning has undesirable side-effects</a:t>
            </a:r>
            <a:endParaRPr lang="en-US" sz="3200" b="1">
              <a:solidFill>
                <a:schemeClr val="bg1"/>
              </a:solidFill>
            </a:endParaRPr>
          </a:p>
        </p:txBody>
      </p:sp>
      <p:sp>
        <p:nvSpPr>
          <p:cNvPr id="4" name="TextBox 3"/>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52</a:t>
            </a:r>
            <a:endParaRPr lang="en-US" sz="2000" dirty="0">
              <a:solidFill>
                <a:srgbClr val="92D050"/>
              </a:solidFill>
            </a:endParaRPr>
          </a:p>
        </p:txBody>
      </p:sp>
      <p:sp>
        <p:nvSpPr>
          <p:cNvPr id="2" name="Rectangle 1"/>
          <p:cNvSpPr/>
          <p:nvPr/>
        </p:nvSpPr>
        <p:spPr>
          <a:xfrm>
            <a:off x="0" y="35923"/>
            <a:ext cx="9144000" cy="1015663"/>
          </a:xfrm>
          <a:prstGeom prst="rect">
            <a:avLst/>
          </a:prstGeom>
        </p:spPr>
        <p:txBody>
          <a:bodyPr wrap="square">
            <a:spAutoFit/>
          </a:bodyPr>
          <a:lstStyle/>
          <a:p>
            <a:pPr algn="just"/>
            <a:r>
              <a:rPr lang="en-US" sz="2000" dirty="0">
                <a:solidFill>
                  <a:srgbClr val="000000"/>
                </a:solidFill>
              </a:rPr>
              <a:t>In addition to polluting the air, field burning has a number of undesirable hazards. Thus the practice is now banned in most western states.  Burning is confined to seed production on reservations.</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Grass plug"/>
          <p:cNvPicPr>
            <a:picLocks noChangeAspect="1" noChangeArrowheads="1"/>
          </p:cNvPicPr>
          <p:nvPr/>
        </p:nvPicPr>
        <p:blipFill>
          <a:blip r:embed="rId2" cstate="print"/>
          <a:srcRect l="15193" r="6316" b="11578"/>
          <a:stretch>
            <a:fillRect/>
          </a:stretch>
        </p:blipFill>
        <p:spPr bwMode="auto">
          <a:xfrm>
            <a:off x="0" y="0"/>
            <a:ext cx="9144000" cy="6867525"/>
          </a:xfrm>
          <a:prstGeom prst="rect">
            <a:avLst/>
          </a:prstGeom>
          <a:noFill/>
        </p:spPr>
      </p:pic>
      <p:sp>
        <p:nvSpPr>
          <p:cNvPr id="40966" name="Rectangle 6"/>
          <p:cNvSpPr>
            <a:spLocks noChangeArrowheads="1"/>
          </p:cNvSpPr>
          <p:nvPr/>
        </p:nvSpPr>
        <p:spPr bwMode="auto">
          <a:xfrm>
            <a:off x="91534" y="137196"/>
            <a:ext cx="3475037" cy="731838"/>
          </a:xfrm>
          <a:prstGeom prst="rect">
            <a:avLst/>
          </a:prstGeom>
          <a:noFill/>
          <a:ln w="9525">
            <a:noFill/>
            <a:miter lim="800000"/>
            <a:headEnd/>
            <a:tailEnd/>
          </a:ln>
          <a:effectLst/>
        </p:spPr>
        <p:txBody>
          <a:bodyPr/>
          <a:lstStyle/>
          <a:p>
            <a:pPr marL="342900" indent="-342900" eaLnBrk="0" hangingPunct="0">
              <a:spcBef>
                <a:spcPct val="20000"/>
              </a:spcBef>
            </a:pPr>
            <a:r>
              <a:rPr lang="en-US" sz="4000" b="1" dirty="0">
                <a:solidFill>
                  <a:srgbClr val="FFFFFF"/>
                </a:solidFill>
              </a:rPr>
              <a:t>Identification</a:t>
            </a:r>
          </a:p>
        </p:txBody>
      </p:sp>
      <p:sp>
        <p:nvSpPr>
          <p:cNvPr id="4" name="TextBox 3"/>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4</a:t>
            </a:r>
            <a:endParaRPr lang="en-US" sz="2000" dirty="0">
              <a:solidFill>
                <a:srgbClr val="92D050"/>
              </a:solidFill>
            </a:endParaRPr>
          </a:p>
        </p:txBody>
      </p:sp>
      <p:sp>
        <p:nvSpPr>
          <p:cNvPr id="2" name="Rectangle 1"/>
          <p:cNvSpPr/>
          <p:nvPr/>
        </p:nvSpPr>
        <p:spPr>
          <a:xfrm>
            <a:off x="72267" y="4682887"/>
            <a:ext cx="3494304" cy="1938992"/>
          </a:xfrm>
          <a:prstGeom prst="rect">
            <a:avLst/>
          </a:prstGeom>
        </p:spPr>
        <p:txBody>
          <a:bodyPr wrap="square">
            <a:spAutoFit/>
          </a:bodyPr>
          <a:lstStyle/>
          <a:p>
            <a:r>
              <a:rPr lang="en-US" sz="2000" dirty="0"/>
              <a:t>So he took a plug of the plant, raised it and identified it.  He discovered it was Kentucky bluegrass and decided that the turf industry should take advantage of it.</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5" name="Picture 5" descr="Crew cut machin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03450"/>
            <a:ext cx="9144000" cy="4654550"/>
          </a:xfrm>
          <a:prstGeom prst="rect">
            <a:avLst/>
          </a:prstGeom>
          <a:noFill/>
        </p:spPr>
      </p:pic>
      <p:sp>
        <p:nvSpPr>
          <p:cNvPr id="81927" name="Rectangle 7"/>
          <p:cNvSpPr>
            <a:spLocks noChangeArrowheads="1"/>
          </p:cNvSpPr>
          <p:nvPr/>
        </p:nvSpPr>
        <p:spPr bwMode="auto">
          <a:xfrm>
            <a:off x="1005879" y="5835611"/>
            <a:ext cx="4389438" cy="777875"/>
          </a:xfrm>
          <a:prstGeom prst="rect">
            <a:avLst/>
          </a:prstGeom>
          <a:noFill/>
          <a:ln w="9525">
            <a:noFill/>
            <a:miter lim="800000"/>
            <a:headEnd/>
            <a:tailEnd/>
          </a:ln>
          <a:effectLst/>
        </p:spPr>
        <p:txBody>
          <a:bodyPr anchor="ctr"/>
          <a:lstStyle/>
          <a:p>
            <a:pPr algn="ctr" eaLnBrk="0" hangingPunct="0"/>
            <a:r>
              <a:rPr lang="en-US" sz="3600" b="1" dirty="0">
                <a:solidFill>
                  <a:schemeClr val="bg1"/>
                </a:solidFill>
              </a:rPr>
              <a:t>Crew cut machine</a:t>
            </a:r>
            <a:endParaRPr lang="en-US" sz="3200" b="1" dirty="0">
              <a:solidFill>
                <a:schemeClr val="bg1"/>
              </a:solidFill>
            </a:endParaRPr>
          </a:p>
        </p:txBody>
      </p:sp>
      <p:sp>
        <p:nvSpPr>
          <p:cNvPr id="7" name="TextBox 6"/>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53</a:t>
            </a:r>
            <a:endParaRPr lang="en-US" sz="2000" dirty="0">
              <a:solidFill>
                <a:srgbClr val="92D050"/>
              </a:solidFill>
            </a:endParaRPr>
          </a:p>
        </p:txBody>
      </p:sp>
      <p:sp>
        <p:nvSpPr>
          <p:cNvPr id="2" name="Rectangle 1"/>
          <p:cNvSpPr/>
          <p:nvPr/>
        </p:nvSpPr>
        <p:spPr>
          <a:xfrm>
            <a:off x="199711" y="228635"/>
            <a:ext cx="8761361" cy="1938992"/>
          </a:xfrm>
          <a:prstGeom prst="rect">
            <a:avLst/>
          </a:prstGeom>
        </p:spPr>
        <p:txBody>
          <a:bodyPr wrap="square">
            <a:spAutoFit/>
          </a:bodyPr>
          <a:lstStyle/>
          <a:p>
            <a:pPr algn="just"/>
            <a:r>
              <a:rPr lang="en-US" sz="2000" dirty="0"/>
              <a:t>There have been a number of field burning alternatives developed, such as the </a:t>
            </a:r>
            <a:r>
              <a:rPr lang="en-US" sz="2000" dirty="0" err="1"/>
              <a:t>crewcut</a:t>
            </a:r>
            <a:r>
              <a:rPr lang="en-US" sz="2000" dirty="0"/>
              <a:t> machine.  It was developed to sweep up litter and allow a similar regeneration of the plant from crowns and rhizomes.  This adds cost to the seed and the farmer.  Some farmers have resorted to annual cropping of perennial grasses instead of incurring the expense of regenerating the stand.</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5" descr="Dumping seed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0"/>
            <a:ext cx="4572000" cy="6877050"/>
          </a:xfrm>
          <a:prstGeom prst="rect">
            <a:avLst/>
          </a:prstGeom>
          <a:noFill/>
        </p:spPr>
      </p:pic>
      <p:pic>
        <p:nvPicPr>
          <p:cNvPr id="78854" name="Picture 6" descr="Dumping seed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
            <a:ext cx="4572000" cy="6877050"/>
          </a:xfrm>
          <a:prstGeom prst="rect">
            <a:avLst/>
          </a:prstGeom>
          <a:noFill/>
        </p:spPr>
      </p:pic>
      <p:sp>
        <p:nvSpPr>
          <p:cNvPr id="78855" name="Rectangle 7"/>
          <p:cNvSpPr>
            <a:spLocks noChangeArrowheads="1"/>
          </p:cNvSpPr>
          <p:nvPr/>
        </p:nvSpPr>
        <p:spPr bwMode="auto">
          <a:xfrm>
            <a:off x="4572051" y="593725"/>
            <a:ext cx="4571950" cy="1874838"/>
          </a:xfrm>
          <a:prstGeom prst="rect">
            <a:avLst/>
          </a:prstGeom>
          <a:noFill/>
          <a:ln w="9525">
            <a:noFill/>
            <a:miter lim="800000"/>
            <a:headEnd/>
            <a:tailEnd/>
          </a:ln>
          <a:effectLst/>
        </p:spPr>
        <p:txBody>
          <a:bodyPr anchor="ctr"/>
          <a:lstStyle/>
          <a:p>
            <a:pPr algn="ctr" eaLnBrk="0" hangingPunct="0"/>
            <a:r>
              <a:rPr lang="en-US" sz="3600" b="1" dirty="0">
                <a:solidFill>
                  <a:schemeClr val="bg1"/>
                </a:solidFill>
              </a:rPr>
              <a:t>Dumping field seed into conditioning plant</a:t>
            </a:r>
            <a:endParaRPr lang="en-US" sz="3200" b="1" dirty="0">
              <a:solidFill>
                <a:schemeClr val="bg1"/>
              </a:solidFill>
            </a:endParaRPr>
          </a:p>
        </p:txBody>
      </p:sp>
      <p:sp>
        <p:nvSpPr>
          <p:cNvPr id="6" name="TextBox 5"/>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54</a:t>
            </a:r>
            <a:endParaRPr lang="en-US" sz="2000" dirty="0">
              <a:solidFill>
                <a:srgbClr val="92D050"/>
              </a:solidFill>
            </a:endParaRPr>
          </a:p>
        </p:txBody>
      </p:sp>
      <p:sp>
        <p:nvSpPr>
          <p:cNvPr id="2" name="Rectangle 1"/>
          <p:cNvSpPr/>
          <p:nvPr/>
        </p:nvSpPr>
        <p:spPr>
          <a:xfrm>
            <a:off x="50" y="5611914"/>
            <a:ext cx="4572000" cy="1200329"/>
          </a:xfrm>
          <a:prstGeom prst="rect">
            <a:avLst/>
          </a:prstGeom>
          <a:solidFill>
            <a:srgbClr val="000000"/>
          </a:solidFill>
        </p:spPr>
        <p:txBody>
          <a:bodyPr>
            <a:spAutoFit/>
          </a:bodyPr>
          <a:lstStyle/>
          <a:p>
            <a:r>
              <a:rPr lang="en-US" sz="1200" dirty="0">
                <a:solidFill>
                  <a:schemeClr val="bg1"/>
                </a:solidFill>
              </a:rPr>
              <a:t>After the seed is harvested by the combine, it is loaded into trailers and brought into the conditioning plant and dumped into the receiving pit. On the right you can see a load of seed coming in from the field at typically 45 to 90% purity.  This purity is not sufficient for seed consumers and has to be improved through a series of cleaners to 98% + purity.</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7" name="Picture 5" descr="Complex cleaners"/>
          <p:cNvPicPr>
            <a:picLocks noChangeAspect="1" noChangeArrowheads="1"/>
          </p:cNvPicPr>
          <p:nvPr/>
        </p:nvPicPr>
        <p:blipFill>
          <a:blip r:embed="rId2" cstate="print"/>
          <a:srcRect/>
          <a:stretch>
            <a:fillRect/>
          </a:stretch>
        </p:blipFill>
        <p:spPr bwMode="auto">
          <a:xfrm>
            <a:off x="50" y="0"/>
            <a:ext cx="9143950" cy="6869113"/>
          </a:xfrm>
          <a:prstGeom prst="rect">
            <a:avLst/>
          </a:prstGeom>
          <a:noFill/>
        </p:spPr>
      </p:pic>
      <p:sp>
        <p:nvSpPr>
          <p:cNvPr id="79878" name="Text Box 6"/>
          <p:cNvSpPr txBox="1">
            <a:spLocks noChangeArrowheads="1"/>
          </p:cNvSpPr>
          <p:nvPr/>
        </p:nvSpPr>
        <p:spPr bwMode="auto">
          <a:xfrm>
            <a:off x="51" y="43839"/>
            <a:ext cx="9143950" cy="1077218"/>
          </a:xfrm>
          <a:prstGeom prst="rect">
            <a:avLst/>
          </a:prstGeom>
          <a:noFill/>
          <a:ln w="9525">
            <a:noFill/>
            <a:miter lim="800000"/>
            <a:headEnd/>
            <a:tailEnd/>
          </a:ln>
          <a:effectLst/>
        </p:spPr>
        <p:txBody>
          <a:bodyPr wrap="square">
            <a:spAutoFit/>
          </a:bodyPr>
          <a:lstStyle/>
          <a:p>
            <a:pPr algn="ctr"/>
            <a:r>
              <a:rPr lang="en-US" sz="3200" dirty="0">
                <a:solidFill>
                  <a:schemeClr val="bg1"/>
                </a:solidFill>
              </a:rPr>
              <a:t>Complex milling machines have not changed </a:t>
            </a:r>
          </a:p>
          <a:p>
            <a:pPr algn="ctr"/>
            <a:r>
              <a:rPr lang="en-US" sz="3200" dirty="0">
                <a:solidFill>
                  <a:schemeClr val="bg1"/>
                </a:solidFill>
              </a:rPr>
              <a:t>in 100 years</a:t>
            </a:r>
          </a:p>
        </p:txBody>
      </p:sp>
      <p:sp>
        <p:nvSpPr>
          <p:cNvPr id="4" name="TextBox 3"/>
          <p:cNvSpPr txBox="1"/>
          <p:nvPr/>
        </p:nvSpPr>
        <p:spPr>
          <a:xfrm>
            <a:off x="8595316" y="6382250"/>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55</a:t>
            </a:r>
            <a:endParaRPr lang="en-US" sz="2000" dirty="0">
              <a:solidFill>
                <a:srgbClr val="92D050"/>
              </a:solidFill>
            </a:endParaRPr>
          </a:p>
        </p:txBody>
      </p:sp>
      <p:sp>
        <p:nvSpPr>
          <p:cNvPr id="2" name="Rectangle 1"/>
          <p:cNvSpPr/>
          <p:nvPr/>
        </p:nvSpPr>
        <p:spPr>
          <a:xfrm>
            <a:off x="3931927" y="4689479"/>
            <a:ext cx="4572000" cy="2031325"/>
          </a:xfrm>
          <a:prstGeom prst="rect">
            <a:avLst/>
          </a:prstGeom>
        </p:spPr>
        <p:txBody>
          <a:bodyPr>
            <a:spAutoFit/>
          </a:bodyPr>
          <a:lstStyle/>
          <a:p>
            <a:r>
              <a:rPr lang="en-US" sz="1800" dirty="0"/>
              <a:t>Here is an advanced cleaning operation at </a:t>
            </a:r>
            <a:r>
              <a:rPr lang="en-US" sz="1800" dirty="0" err="1"/>
              <a:t>Jacklin</a:t>
            </a:r>
            <a:r>
              <a:rPr lang="en-US" sz="1800" dirty="0"/>
              <a:t> Seed in Post Falls, Idaho.  Keep in mind that the basic concepts in these milling machines have not changed in the last century.  The Clipper machine at the left is made out of wood; this basic design was used as far as back as the 1880’s.</a:t>
            </a: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0" y="-182853"/>
            <a:ext cx="9144000" cy="1143000"/>
          </a:xfrm>
        </p:spPr>
        <p:txBody>
          <a:bodyPr/>
          <a:lstStyle/>
          <a:p>
            <a:r>
              <a:rPr lang="en-US" dirty="0"/>
              <a:t>How grass seed is cleaned</a:t>
            </a:r>
          </a:p>
        </p:txBody>
      </p:sp>
      <p:pic>
        <p:nvPicPr>
          <p:cNvPr id="80900" name="Picture 4" descr="China hand cleaning see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32238" y="3851275"/>
            <a:ext cx="5211762" cy="3006725"/>
          </a:xfrm>
          <a:prstGeom prst="rect">
            <a:avLst/>
          </a:prstGeom>
          <a:noFill/>
        </p:spPr>
      </p:pic>
      <p:pic>
        <p:nvPicPr>
          <p:cNvPr id="80901" name="Picture 5" descr="gravity table"/>
          <p:cNvPicPr>
            <a:picLocks noChangeAspect="1" noChangeArrowheads="1"/>
          </p:cNvPicPr>
          <p:nvPr/>
        </p:nvPicPr>
        <p:blipFill>
          <a:blip r:embed="rId3" cstate="screen">
            <a:lum contrast="12000"/>
            <a:extLst>
              <a:ext uri="{28A0092B-C50C-407E-A947-70E740481C1C}">
                <a14:useLocalDpi xmlns:a14="http://schemas.microsoft.com/office/drawing/2010/main"/>
              </a:ext>
            </a:extLst>
          </a:blip>
          <a:srcRect/>
          <a:stretch>
            <a:fillRect/>
          </a:stretch>
        </p:blipFill>
        <p:spPr bwMode="auto">
          <a:xfrm>
            <a:off x="365125" y="3862388"/>
            <a:ext cx="3384550" cy="2995612"/>
          </a:xfrm>
          <a:prstGeom prst="rect">
            <a:avLst/>
          </a:prstGeom>
          <a:noFill/>
        </p:spPr>
      </p:pic>
      <p:sp>
        <p:nvSpPr>
          <p:cNvPr id="3" name="Rectangle 2"/>
          <p:cNvSpPr/>
          <p:nvPr/>
        </p:nvSpPr>
        <p:spPr>
          <a:xfrm>
            <a:off x="182878" y="1051586"/>
            <a:ext cx="8778194" cy="2246769"/>
          </a:xfrm>
          <a:prstGeom prst="rect">
            <a:avLst/>
          </a:prstGeom>
        </p:spPr>
        <p:txBody>
          <a:bodyPr wrap="square">
            <a:spAutoFit/>
          </a:bodyPr>
          <a:lstStyle/>
          <a:p>
            <a:pPr algn="just"/>
            <a:r>
              <a:rPr lang="en-US" sz="2000" dirty="0"/>
              <a:t>Grass seed is cleaned by three basic operations:  Shaking sieves, buoyancy in an air current, or by a vibrating friction table like you see here.  This separates out the seed based on its surface characteristics.  It allows cleaning of weed seeds from troublesome lots.  All this machinery does basically the same function as these two workers who are cleaning </a:t>
            </a:r>
            <a:r>
              <a:rPr lang="en-US" sz="2000" dirty="0" err="1"/>
              <a:t>zoysia</a:t>
            </a:r>
            <a:r>
              <a:rPr lang="en-US" sz="2000" dirty="0"/>
              <a:t> seed by hand, sieving it, throwing up in the air and removing chaff.  The two processes are basically the same.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nodeType="clickEffect">
                                  <p:stCondLst>
                                    <p:cond delay="0"/>
                                  </p:stCondLst>
                                  <p:childTnLst>
                                    <p:set>
                                      <p:cBhvr>
                                        <p:cTn id="6" dur="1" fill="hold">
                                          <p:stCondLst>
                                            <p:cond delay="0"/>
                                          </p:stCondLst>
                                        </p:cTn>
                                        <p:tgtEl>
                                          <p:spTgt spid="80900"/>
                                        </p:tgtEl>
                                        <p:attrNameLst>
                                          <p:attrName>style.visibility</p:attrName>
                                        </p:attrNameLst>
                                      </p:cBhvr>
                                      <p:to>
                                        <p:strVal val="visible"/>
                                      </p:to>
                                    </p:set>
                                    <p:anim calcmode="lin" valueType="num">
                                      <p:cBhvr>
                                        <p:cTn id="7" dur="1000" fill="hold"/>
                                        <p:tgtEl>
                                          <p:spTgt spid="80900"/>
                                        </p:tgtEl>
                                        <p:attrNameLst>
                                          <p:attrName>ppt_x</p:attrName>
                                        </p:attrNameLst>
                                      </p:cBhvr>
                                      <p:tavLst>
                                        <p:tav tm="0">
                                          <p:val>
                                            <p:strVal val="#ppt_x"/>
                                          </p:val>
                                        </p:tav>
                                        <p:tav tm="100000">
                                          <p:val>
                                            <p:strVal val="#ppt_x"/>
                                          </p:val>
                                        </p:tav>
                                      </p:tavLst>
                                    </p:anim>
                                    <p:anim calcmode="lin" valueType="num">
                                      <p:cBhvr>
                                        <p:cTn id="8" dur="1000" fill="hold"/>
                                        <p:tgtEl>
                                          <p:spTgt spid="80900"/>
                                        </p:tgtEl>
                                        <p:attrNameLst>
                                          <p:attrName>ppt_y</p:attrName>
                                        </p:attrNameLst>
                                      </p:cBhvr>
                                      <p:tavLst>
                                        <p:tav tm="0">
                                          <p:val>
                                            <p:strVal val="#ppt_y+#ppt_h/2"/>
                                          </p:val>
                                        </p:tav>
                                        <p:tav tm="100000">
                                          <p:val>
                                            <p:strVal val="#ppt_y"/>
                                          </p:val>
                                        </p:tav>
                                      </p:tavLst>
                                    </p:anim>
                                    <p:anim calcmode="lin" valueType="num">
                                      <p:cBhvr>
                                        <p:cTn id="9" dur="1000" fill="hold"/>
                                        <p:tgtEl>
                                          <p:spTgt spid="80900"/>
                                        </p:tgtEl>
                                        <p:attrNameLst>
                                          <p:attrName>ppt_w</p:attrName>
                                        </p:attrNameLst>
                                      </p:cBhvr>
                                      <p:tavLst>
                                        <p:tav tm="0">
                                          <p:val>
                                            <p:strVal val="#ppt_w"/>
                                          </p:val>
                                        </p:tav>
                                        <p:tav tm="100000">
                                          <p:val>
                                            <p:strVal val="#ppt_w"/>
                                          </p:val>
                                        </p:tav>
                                      </p:tavLst>
                                    </p:anim>
                                    <p:anim calcmode="lin" valueType="num">
                                      <p:cBhvr>
                                        <p:cTn id="10" dur="1000" fill="hold"/>
                                        <p:tgtEl>
                                          <p:spTgt spid="809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descr="blenders"/>
          <p:cNvPicPr>
            <a:picLocks noChangeAspect="1" noChangeArrowheads="1"/>
          </p:cNvPicPr>
          <p:nvPr/>
        </p:nvPicPr>
        <p:blipFill>
          <a:blip r:embed="rId2" cstate="print"/>
          <a:srcRect/>
          <a:stretch>
            <a:fillRect/>
          </a:stretch>
        </p:blipFill>
        <p:spPr bwMode="auto">
          <a:xfrm>
            <a:off x="0" y="2895600"/>
            <a:ext cx="5943600" cy="3962400"/>
          </a:xfrm>
          <a:prstGeom prst="rect">
            <a:avLst/>
          </a:prstGeom>
          <a:noFill/>
        </p:spPr>
      </p:pic>
      <p:pic>
        <p:nvPicPr>
          <p:cNvPr id="131076" name="Picture 4" descr="Seedblender"/>
          <p:cNvPicPr>
            <a:picLocks noChangeAspect="1" noChangeArrowheads="1"/>
          </p:cNvPicPr>
          <p:nvPr/>
        </p:nvPicPr>
        <p:blipFill>
          <a:blip r:embed="rId3" cstate="screen">
            <a:lum contrast="6000"/>
            <a:extLst>
              <a:ext uri="{28A0092B-C50C-407E-A947-70E740481C1C}">
                <a14:useLocalDpi xmlns:a14="http://schemas.microsoft.com/office/drawing/2010/main"/>
              </a:ext>
            </a:extLst>
          </a:blip>
          <a:srcRect/>
          <a:stretch>
            <a:fillRect/>
          </a:stretch>
        </p:blipFill>
        <p:spPr bwMode="auto">
          <a:xfrm>
            <a:off x="3581400" y="0"/>
            <a:ext cx="5562600" cy="3708400"/>
          </a:xfrm>
          <a:prstGeom prst="rect">
            <a:avLst/>
          </a:prstGeom>
          <a:noFill/>
        </p:spPr>
      </p:pic>
      <p:sp>
        <p:nvSpPr>
          <p:cNvPr id="131078" name="Text Box 6"/>
          <p:cNvSpPr txBox="1">
            <a:spLocks noChangeArrowheads="1"/>
          </p:cNvSpPr>
          <p:nvPr/>
        </p:nvSpPr>
        <p:spPr bwMode="auto">
          <a:xfrm>
            <a:off x="609620" y="130938"/>
            <a:ext cx="2133600" cy="646331"/>
          </a:xfrm>
          <a:prstGeom prst="rect">
            <a:avLst/>
          </a:prstGeom>
          <a:noFill/>
          <a:ln w="9525" algn="ctr">
            <a:noFill/>
            <a:miter lim="800000"/>
            <a:headEnd/>
            <a:tailEnd/>
          </a:ln>
          <a:effectLst/>
        </p:spPr>
        <p:txBody>
          <a:bodyPr>
            <a:spAutoFit/>
          </a:bodyPr>
          <a:lstStyle/>
          <a:p>
            <a:pPr algn="ctr" eaLnBrk="0" hangingPunct="0"/>
            <a:r>
              <a:rPr lang="en-US" sz="3600" dirty="0">
                <a:solidFill>
                  <a:schemeClr val="tx2"/>
                </a:solidFill>
                <a:latin typeface="Arial Unicode MS" pitchFamily="34" charset="-128"/>
              </a:rPr>
              <a:t>Blending</a:t>
            </a:r>
          </a:p>
        </p:txBody>
      </p:sp>
      <p:sp>
        <p:nvSpPr>
          <p:cNvPr id="6" name="TextBox 5"/>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57</a:t>
            </a:r>
            <a:endParaRPr lang="en-US" sz="2000" dirty="0">
              <a:solidFill>
                <a:srgbClr val="92D050"/>
              </a:solidFill>
            </a:endParaRPr>
          </a:p>
        </p:txBody>
      </p:sp>
      <p:sp>
        <p:nvSpPr>
          <p:cNvPr id="2" name="Rectangle 1"/>
          <p:cNvSpPr/>
          <p:nvPr/>
        </p:nvSpPr>
        <p:spPr>
          <a:xfrm>
            <a:off x="91489" y="1057333"/>
            <a:ext cx="3489911" cy="1600438"/>
          </a:xfrm>
          <a:prstGeom prst="rect">
            <a:avLst/>
          </a:prstGeom>
        </p:spPr>
        <p:txBody>
          <a:bodyPr wrap="square">
            <a:spAutoFit/>
          </a:bodyPr>
          <a:lstStyle/>
          <a:p>
            <a:r>
              <a:rPr lang="en-US" sz="1400" dirty="0"/>
              <a:t>Before the seed is bagged, it is typically blended to combine several lots together.  On the upper photograph you can see vibrator-fed blender that produces a very uniform mix compared to the older barrel-type mixer which uses a barrel and paddle to mix seed.</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7" name="Picture 5" descr="Warehouse"/>
          <p:cNvPicPr>
            <a:picLocks noChangeAspect="1" noChangeArrowheads="1"/>
          </p:cNvPicPr>
          <p:nvPr/>
        </p:nvPicPr>
        <p:blipFill>
          <a:blip r:embed="rId2" cstate="print">
            <a:lum bright="24000" contrast="24000"/>
          </a:blip>
          <a:srcRect/>
          <a:stretch>
            <a:fillRect/>
          </a:stretch>
        </p:blipFill>
        <p:spPr bwMode="auto">
          <a:xfrm>
            <a:off x="0" y="0"/>
            <a:ext cx="9148763" cy="6099175"/>
          </a:xfrm>
          <a:prstGeom prst="rect">
            <a:avLst/>
          </a:prstGeom>
          <a:noFill/>
        </p:spPr>
      </p:pic>
      <p:sp>
        <p:nvSpPr>
          <p:cNvPr id="131078" name="Text Box 6"/>
          <p:cNvSpPr txBox="1">
            <a:spLocks noChangeArrowheads="1"/>
          </p:cNvSpPr>
          <p:nvPr/>
        </p:nvSpPr>
        <p:spPr bwMode="auto">
          <a:xfrm>
            <a:off x="182928" y="411513"/>
            <a:ext cx="4806950" cy="584775"/>
          </a:xfrm>
          <a:prstGeom prst="rect">
            <a:avLst/>
          </a:prstGeom>
          <a:noFill/>
          <a:ln w="9525" algn="ctr">
            <a:noFill/>
            <a:miter lim="800000"/>
            <a:headEnd/>
            <a:tailEnd/>
          </a:ln>
          <a:effectLst/>
        </p:spPr>
        <p:txBody>
          <a:bodyPr wrap="square">
            <a:spAutoFit/>
          </a:bodyPr>
          <a:lstStyle/>
          <a:p>
            <a:pPr algn="ctr" eaLnBrk="0" hangingPunct="0"/>
            <a:r>
              <a:rPr lang="en-US" sz="3200" dirty="0">
                <a:solidFill>
                  <a:srgbClr val="000000"/>
                </a:solidFill>
                <a:latin typeface="Arial Unicode MS" pitchFamily="34" charset="-128"/>
              </a:rPr>
              <a:t>Bagging and storage</a:t>
            </a:r>
          </a:p>
        </p:txBody>
      </p:sp>
      <p:sp>
        <p:nvSpPr>
          <p:cNvPr id="6" name="TextBox 5"/>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55</a:t>
            </a:r>
            <a:endParaRPr lang="en-US" sz="2000" dirty="0">
              <a:solidFill>
                <a:srgbClr val="92D050"/>
              </a:solidFill>
            </a:endParaRPr>
          </a:p>
        </p:txBody>
      </p:sp>
      <p:sp>
        <p:nvSpPr>
          <p:cNvPr id="7" name="TextBox 6"/>
          <p:cNvSpPr txBox="1"/>
          <p:nvPr/>
        </p:nvSpPr>
        <p:spPr>
          <a:xfrm>
            <a:off x="8531225"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58</a:t>
            </a:r>
            <a:endParaRPr lang="en-US" sz="2000" dirty="0">
              <a:solidFill>
                <a:srgbClr val="92D050"/>
              </a:solidFill>
            </a:endParaRPr>
          </a:p>
        </p:txBody>
      </p:sp>
      <p:sp>
        <p:nvSpPr>
          <p:cNvPr id="2" name="Rectangle 1"/>
          <p:cNvSpPr/>
          <p:nvPr/>
        </p:nvSpPr>
        <p:spPr>
          <a:xfrm>
            <a:off x="50" y="4574414"/>
            <a:ext cx="4572000" cy="1323439"/>
          </a:xfrm>
          <a:prstGeom prst="rect">
            <a:avLst/>
          </a:prstGeom>
        </p:spPr>
        <p:txBody>
          <a:bodyPr>
            <a:spAutoFit/>
          </a:bodyPr>
          <a:lstStyle/>
          <a:p>
            <a:r>
              <a:rPr lang="en-US" sz="2000" dirty="0">
                <a:solidFill>
                  <a:srgbClr val="000000"/>
                </a:solidFill>
              </a:rPr>
              <a:t>All seed companies have a bagged storage area because seed comes in during a 4 week period and takes 52 weeks before it leaves the factory.</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bing boxe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29" y="2324101"/>
            <a:ext cx="5128079" cy="4533900"/>
          </a:xfrm>
          <a:prstGeom prst="rect">
            <a:avLst/>
          </a:prstGeom>
        </p:spPr>
      </p:pic>
      <p:pic>
        <p:nvPicPr>
          <p:cNvPr id="6" name="Picture 5" descr="Sampling seed in box.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8600" y="0"/>
            <a:ext cx="3835400" cy="5768442"/>
          </a:xfrm>
          <a:prstGeom prst="rect">
            <a:avLst/>
          </a:prstGeom>
        </p:spPr>
      </p:pic>
      <p:sp>
        <p:nvSpPr>
          <p:cNvPr id="5" name="Text Box 6"/>
          <p:cNvSpPr txBox="1">
            <a:spLocks noChangeArrowheads="1"/>
          </p:cNvSpPr>
          <p:nvPr/>
        </p:nvSpPr>
        <p:spPr bwMode="auto">
          <a:xfrm>
            <a:off x="5308600" y="5542855"/>
            <a:ext cx="3835399" cy="1384995"/>
          </a:xfrm>
          <a:prstGeom prst="rect">
            <a:avLst/>
          </a:prstGeom>
          <a:solidFill>
            <a:srgbClr val="000000"/>
          </a:solidFill>
          <a:ln w="9525" algn="ctr">
            <a:noFill/>
            <a:miter lim="800000"/>
            <a:headEnd/>
            <a:tailEnd/>
          </a:ln>
          <a:effectLst/>
        </p:spPr>
        <p:txBody>
          <a:bodyPr wrap="square">
            <a:spAutoFit/>
          </a:bodyPr>
          <a:lstStyle/>
          <a:p>
            <a:pPr algn="ctr" eaLnBrk="0" hangingPunct="0"/>
            <a:r>
              <a:rPr lang="en-US" sz="2800" dirty="0">
                <a:solidFill>
                  <a:schemeClr val="tx2"/>
                </a:solidFill>
                <a:latin typeface="Arial Unicode MS" pitchFamily="34" charset="-128"/>
              </a:rPr>
              <a:t>Probing to send in seed sample for official lab analysis</a:t>
            </a:r>
          </a:p>
        </p:txBody>
      </p:sp>
      <p:sp>
        <p:nvSpPr>
          <p:cNvPr id="7" name="Text Box 6"/>
          <p:cNvSpPr txBox="1">
            <a:spLocks noChangeArrowheads="1"/>
          </p:cNvSpPr>
          <p:nvPr/>
        </p:nvSpPr>
        <p:spPr bwMode="auto">
          <a:xfrm>
            <a:off x="3629" y="5903893"/>
            <a:ext cx="5124450" cy="954107"/>
          </a:xfrm>
          <a:prstGeom prst="rect">
            <a:avLst/>
          </a:prstGeom>
          <a:solidFill>
            <a:srgbClr val="000000"/>
          </a:solidFill>
          <a:ln w="9525" algn="ctr">
            <a:noFill/>
            <a:miter lim="800000"/>
            <a:headEnd/>
            <a:tailEnd/>
          </a:ln>
          <a:effectLst/>
        </p:spPr>
        <p:txBody>
          <a:bodyPr wrap="square">
            <a:spAutoFit/>
          </a:bodyPr>
          <a:lstStyle/>
          <a:p>
            <a:pPr algn="ctr" eaLnBrk="0" hangingPunct="0"/>
            <a:r>
              <a:rPr lang="en-US" sz="2800" dirty="0">
                <a:solidFill>
                  <a:schemeClr val="tx2"/>
                </a:solidFill>
                <a:latin typeface="Arial Unicode MS" pitchFamily="34" charset="-128"/>
              </a:rPr>
              <a:t>Testing </a:t>
            </a:r>
            <a:r>
              <a:rPr lang="en-US" sz="2800" dirty="0" err="1">
                <a:solidFill>
                  <a:schemeClr val="tx2"/>
                </a:solidFill>
                <a:latin typeface="Arial Unicode MS" pitchFamily="34" charset="-128"/>
              </a:rPr>
              <a:t>seedlot</a:t>
            </a:r>
            <a:r>
              <a:rPr lang="en-US" sz="2800" dirty="0">
                <a:solidFill>
                  <a:schemeClr val="tx2"/>
                </a:solidFill>
                <a:latin typeface="Arial Unicode MS" pitchFamily="34" charset="-128"/>
              </a:rPr>
              <a:t> for bushel weight (=bulk density)</a:t>
            </a:r>
          </a:p>
        </p:txBody>
      </p:sp>
      <p:sp>
        <p:nvSpPr>
          <p:cNvPr id="2" name="Rectangle 1"/>
          <p:cNvSpPr/>
          <p:nvPr/>
        </p:nvSpPr>
        <p:spPr>
          <a:xfrm>
            <a:off x="86401" y="209862"/>
            <a:ext cx="5125672" cy="1938992"/>
          </a:xfrm>
          <a:prstGeom prst="rect">
            <a:avLst/>
          </a:prstGeom>
        </p:spPr>
        <p:txBody>
          <a:bodyPr wrap="square">
            <a:spAutoFit/>
          </a:bodyPr>
          <a:lstStyle/>
          <a:p>
            <a:pPr algn="just"/>
            <a:r>
              <a:rPr lang="en-US" sz="2000" dirty="0"/>
              <a:t>During storage the seed is tested for bushel weight (on the left) using a miniature scale and volume container to determine bulk density.  On the right, a probe is taken from each bag or box and sent to the official state seed lab for analysis.</a:t>
            </a: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banner image"/>
          <p:cNvPicPr>
            <a:picLocks noChangeAspect="1" noChangeArrowheads="1"/>
          </p:cNvPicPr>
          <p:nvPr/>
        </p:nvPicPr>
        <p:blipFill>
          <a:blip r:embed="rId2" cstate="print"/>
          <a:srcRect/>
          <a:stretch>
            <a:fillRect/>
          </a:stretch>
        </p:blipFill>
        <p:spPr bwMode="auto">
          <a:xfrm>
            <a:off x="1141057" y="206375"/>
            <a:ext cx="6813550" cy="1931495"/>
          </a:xfrm>
          <a:prstGeom prst="rect">
            <a:avLst/>
          </a:prstGeom>
          <a:noFill/>
        </p:spPr>
      </p:pic>
      <p:pic>
        <p:nvPicPr>
          <p:cNvPr id="187396" name="Picture 4" descr="sherry-at-ergovision"/>
          <p:cNvPicPr>
            <a:picLocks noChangeAspect="1" noChangeArrowheads="1"/>
          </p:cNvPicPr>
          <p:nvPr/>
        </p:nvPicPr>
        <p:blipFill>
          <a:blip r:embed="rId3" cstate="screen">
            <a:extLst>
              <a:ext uri="{28A0092B-C50C-407E-A947-70E740481C1C}">
                <a14:useLocalDpi xmlns:a14="http://schemas.microsoft.com/office/drawing/2010/main"/>
              </a:ext>
            </a:extLst>
          </a:blip>
          <a:srcRect l="2242" b="3030"/>
          <a:stretch>
            <a:fillRect/>
          </a:stretch>
        </p:blipFill>
        <p:spPr bwMode="auto">
          <a:xfrm>
            <a:off x="274367" y="2331732"/>
            <a:ext cx="3412500" cy="2504898"/>
          </a:xfrm>
          <a:prstGeom prst="rect">
            <a:avLst/>
          </a:prstGeom>
          <a:noFill/>
        </p:spPr>
      </p:pic>
      <p:pic>
        <p:nvPicPr>
          <p:cNvPr id="187398" name="Picture 6" descr="tetrazoliu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9910" y="3143236"/>
            <a:ext cx="2104833" cy="1657349"/>
          </a:xfrm>
          <a:prstGeom prst="rect">
            <a:avLst/>
          </a:prstGeom>
          <a:noFill/>
        </p:spPr>
      </p:pic>
      <p:sp>
        <p:nvSpPr>
          <p:cNvPr id="7" name="TextBox 6"/>
          <p:cNvSpPr txBox="1"/>
          <p:nvPr/>
        </p:nvSpPr>
        <p:spPr>
          <a:xfrm>
            <a:off x="6217902" y="4878614"/>
            <a:ext cx="2756914" cy="1384995"/>
          </a:xfrm>
          <a:prstGeom prst="rect">
            <a:avLst/>
          </a:prstGeom>
          <a:solidFill>
            <a:schemeClr val="bg1"/>
          </a:solidFill>
        </p:spPr>
        <p:txBody>
          <a:bodyPr wrap="square" rtlCol="0">
            <a:spAutoFit/>
          </a:bodyPr>
          <a:lstStyle/>
          <a:p>
            <a:r>
              <a:rPr lang="en-US" sz="1200" b="1" dirty="0" err="1">
                <a:solidFill>
                  <a:srgbClr val="000000"/>
                </a:solidFill>
              </a:rPr>
              <a:t>Tetrazolium</a:t>
            </a:r>
            <a:r>
              <a:rPr lang="en-US" sz="1200" b="1" dirty="0">
                <a:solidFill>
                  <a:srgbClr val="000000"/>
                </a:solidFill>
              </a:rPr>
              <a:t> (</a:t>
            </a:r>
            <a:r>
              <a:rPr lang="en-US" sz="1200" b="1" dirty="0" err="1">
                <a:solidFill>
                  <a:srgbClr val="000000"/>
                </a:solidFill>
              </a:rPr>
              <a:t>TZ</a:t>
            </a:r>
            <a:r>
              <a:rPr lang="en-US" sz="1200" b="1" dirty="0">
                <a:solidFill>
                  <a:srgbClr val="000000"/>
                </a:solidFill>
              </a:rPr>
              <a:t>)</a:t>
            </a:r>
            <a:r>
              <a:rPr lang="en-US" sz="1200" dirty="0">
                <a:solidFill>
                  <a:srgbClr val="000000"/>
                </a:solidFill>
              </a:rPr>
              <a:t> test – A quick (24-48 hour) biochemical viability test which determines the percentage of live seeds in a lot based on </a:t>
            </a:r>
            <a:r>
              <a:rPr lang="en-US" sz="1200" i="1" dirty="0" err="1">
                <a:solidFill>
                  <a:srgbClr val="000000"/>
                </a:solidFill>
              </a:rPr>
              <a:t>dehydrogenase</a:t>
            </a:r>
            <a:r>
              <a:rPr lang="en-US" sz="1200" dirty="0">
                <a:solidFill>
                  <a:srgbClr val="000000"/>
                </a:solidFill>
              </a:rPr>
              <a:t> activity.  This is the same chemical used on CSI to determine living matter.</a:t>
            </a:r>
          </a:p>
        </p:txBody>
      </p:sp>
      <p:sp>
        <p:nvSpPr>
          <p:cNvPr id="9" name="TextBox 8"/>
          <p:cNvSpPr txBox="1"/>
          <p:nvPr/>
        </p:nvSpPr>
        <p:spPr>
          <a:xfrm>
            <a:off x="4824057" y="2077621"/>
            <a:ext cx="3222625" cy="338554"/>
          </a:xfrm>
          <a:prstGeom prst="rect">
            <a:avLst/>
          </a:prstGeom>
          <a:noFill/>
        </p:spPr>
        <p:txBody>
          <a:bodyPr wrap="square" rtlCol="0">
            <a:spAutoFit/>
          </a:bodyPr>
          <a:lstStyle/>
          <a:p>
            <a:pPr algn="r"/>
            <a:r>
              <a:rPr lang="en-US" sz="1600" b="1" dirty="0"/>
              <a:t>Weed seed</a:t>
            </a:r>
            <a:endParaRPr lang="en-US" sz="1600" dirty="0"/>
          </a:p>
        </p:txBody>
      </p:sp>
      <p:sp>
        <p:nvSpPr>
          <p:cNvPr id="10" name="TextBox 9"/>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32</a:t>
            </a:r>
            <a:endParaRPr lang="en-US" sz="2000" dirty="0">
              <a:solidFill>
                <a:srgbClr val="92D050"/>
              </a:solidFill>
            </a:endParaRPr>
          </a:p>
        </p:txBody>
      </p:sp>
      <p:sp>
        <p:nvSpPr>
          <p:cNvPr id="2" name="Rectangle 1"/>
          <p:cNvSpPr/>
          <p:nvPr/>
        </p:nvSpPr>
        <p:spPr>
          <a:xfrm>
            <a:off x="274367" y="4892024"/>
            <a:ext cx="5212022" cy="1384995"/>
          </a:xfrm>
          <a:prstGeom prst="rect">
            <a:avLst/>
          </a:prstGeom>
          <a:solidFill>
            <a:schemeClr val="bg1"/>
          </a:solidFill>
        </p:spPr>
        <p:txBody>
          <a:bodyPr wrap="square">
            <a:spAutoFit/>
          </a:bodyPr>
          <a:lstStyle/>
          <a:p>
            <a:pPr algn="just"/>
            <a:r>
              <a:rPr lang="en-US" sz="1200" dirty="0">
                <a:solidFill>
                  <a:srgbClr val="000000"/>
                </a:solidFill>
              </a:rPr>
              <a:t>A registered seed technologist at Oregon State University Seed lab in Corvallis examines individual seeds sampled from a </a:t>
            </a:r>
            <a:r>
              <a:rPr lang="en-US" sz="1200" dirty="0" err="1">
                <a:solidFill>
                  <a:srgbClr val="000000"/>
                </a:solidFill>
              </a:rPr>
              <a:t>seedlot</a:t>
            </a:r>
            <a:r>
              <a:rPr lang="en-US" sz="1200" dirty="0">
                <a:solidFill>
                  <a:srgbClr val="000000"/>
                </a:solidFill>
              </a:rPr>
              <a:t> under test.  She is looking for weed seeds like those shown in the above photograph.  By sorting through the seeds and weighing the inert matter and weed seed it is possible to calculate a percent purity in the lot.  A germination test is routinely run which requires 3 weeks to see how many seeds germinate.  Or a </a:t>
            </a:r>
            <a:r>
              <a:rPr lang="en-US" sz="1200" dirty="0" err="1">
                <a:solidFill>
                  <a:srgbClr val="000000"/>
                </a:solidFill>
              </a:rPr>
              <a:t>tetrazolium</a:t>
            </a:r>
            <a:r>
              <a:rPr lang="en-US" sz="1200" dirty="0">
                <a:solidFill>
                  <a:srgbClr val="000000"/>
                </a:solidFill>
              </a:rPr>
              <a:t> test may be substituted which gives a quicker read out.</a:t>
            </a:r>
          </a:p>
        </p:txBody>
      </p:sp>
    </p:spTree>
    <p:extLst>
      <p:ext uri="{BB962C8B-B14F-4D97-AF65-F5344CB8AC3E}">
        <p14:creationId xmlns:p14="http://schemas.microsoft.com/office/powerpoint/2010/main" val="224099469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04 seed tmt study2.JPG"/>
          <p:cNvPicPr>
            <a:picLocks noChangeAspect="1"/>
          </p:cNvPicPr>
          <p:nvPr/>
        </p:nvPicPr>
        <p:blipFill>
          <a:blip r:embed="rId2" cstate="screen">
            <a:extLst>
              <a:ext uri="{28A0092B-C50C-407E-A947-70E740481C1C}">
                <a14:useLocalDpi xmlns:a14="http://schemas.microsoft.com/office/drawing/2010/main"/>
              </a:ext>
            </a:extLst>
          </a:blip>
          <a:srcRect t="22813" r="50000"/>
          <a:stretch>
            <a:fillRect/>
          </a:stretch>
        </p:blipFill>
        <p:spPr>
          <a:xfrm>
            <a:off x="696138" y="1417342"/>
            <a:ext cx="2844546" cy="2919726"/>
          </a:xfrm>
          <a:prstGeom prst="rect">
            <a:avLst/>
          </a:prstGeom>
        </p:spPr>
      </p:pic>
      <p:pic>
        <p:nvPicPr>
          <p:cNvPr id="7" name="Picture 6" descr="ssx in germ5.JPG"/>
          <p:cNvPicPr>
            <a:picLocks noChangeAspect="1"/>
          </p:cNvPicPr>
          <p:nvPr/>
        </p:nvPicPr>
        <p:blipFill>
          <a:blip r:embed="rId3" cstate="print"/>
          <a:stretch>
            <a:fillRect/>
          </a:stretch>
        </p:blipFill>
        <p:spPr>
          <a:xfrm>
            <a:off x="4111625" y="22225"/>
            <a:ext cx="5126832" cy="6835775"/>
          </a:xfrm>
          <a:prstGeom prst="rect">
            <a:avLst/>
          </a:prstGeom>
        </p:spPr>
      </p:pic>
      <p:sp>
        <p:nvSpPr>
          <p:cNvPr id="8" name="Rectangle 7"/>
          <p:cNvSpPr>
            <a:spLocks noChangeArrowheads="1"/>
          </p:cNvSpPr>
          <p:nvPr/>
        </p:nvSpPr>
        <p:spPr bwMode="auto">
          <a:xfrm>
            <a:off x="-182828" y="-228560"/>
            <a:ext cx="4602478" cy="1874838"/>
          </a:xfrm>
          <a:prstGeom prst="rect">
            <a:avLst/>
          </a:prstGeom>
          <a:noFill/>
          <a:ln w="9525">
            <a:noFill/>
            <a:miter lim="800000"/>
            <a:headEnd/>
            <a:tailEnd/>
          </a:ln>
          <a:effectLst/>
        </p:spPr>
        <p:txBody>
          <a:bodyPr anchor="ctr"/>
          <a:lstStyle/>
          <a:p>
            <a:pPr algn="ctr" eaLnBrk="0" hangingPunct="0"/>
            <a:r>
              <a:rPr lang="en-US" sz="3600" b="1" dirty="0">
                <a:solidFill>
                  <a:schemeClr val="bg1"/>
                </a:solidFill>
              </a:rPr>
              <a:t>Seed germination testing</a:t>
            </a:r>
            <a:endParaRPr lang="en-US" sz="3200" b="1" dirty="0">
              <a:solidFill>
                <a:schemeClr val="bg1"/>
              </a:solidFill>
            </a:endParaRPr>
          </a:p>
        </p:txBody>
      </p:sp>
      <p:sp>
        <p:nvSpPr>
          <p:cNvPr id="5" name="TextBox 4"/>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33</a:t>
            </a:r>
            <a:endParaRPr lang="en-US" sz="2000" dirty="0">
              <a:solidFill>
                <a:srgbClr val="92D050"/>
              </a:solidFill>
            </a:endParaRPr>
          </a:p>
        </p:txBody>
      </p:sp>
      <p:sp>
        <p:nvSpPr>
          <p:cNvPr id="2" name="Rectangle 1"/>
          <p:cNvSpPr/>
          <p:nvPr/>
        </p:nvSpPr>
        <p:spPr>
          <a:xfrm>
            <a:off x="368987" y="4417844"/>
            <a:ext cx="3471501" cy="1754326"/>
          </a:xfrm>
          <a:prstGeom prst="rect">
            <a:avLst/>
          </a:prstGeom>
          <a:solidFill>
            <a:schemeClr val="bg1"/>
          </a:solidFill>
        </p:spPr>
        <p:txBody>
          <a:bodyPr wrap="square">
            <a:spAutoFit/>
          </a:bodyPr>
          <a:lstStyle/>
          <a:p>
            <a:pPr algn="just"/>
            <a:r>
              <a:rPr lang="en-US" sz="1800" dirty="0">
                <a:solidFill>
                  <a:srgbClr val="000000"/>
                </a:solidFill>
              </a:rPr>
              <a:t>Germinating the seed in a controlled chamber under near optimal conditions is done to get a germination count.  But this takes several weeks and delays the seed sales process.</a:t>
            </a:r>
          </a:p>
        </p:txBody>
      </p:sp>
    </p:spTree>
    <p:extLst>
      <p:ext uri="{BB962C8B-B14F-4D97-AF65-F5344CB8AC3E}">
        <p14:creationId xmlns:p14="http://schemas.microsoft.com/office/powerpoint/2010/main" val="1121857014"/>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21130"/>
            <a:ext cx="8229600" cy="4633918"/>
          </a:xfrm>
        </p:spPr>
        <p:txBody>
          <a:bodyPr/>
          <a:lstStyle/>
          <a:p>
            <a:r>
              <a:rPr lang="en-US" sz="2800" dirty="0">
                <a:solidFill>
                  <a:srgbClr val="FFFF00"/>
                </a:solidFill>
              </a:rPr>
              <a:t>Kind and variety </a:t>
            </a:r>
            <a:r>
              <a:rPr lang="en-US" sz="2800" dirty="0"/>
              <a:t>- species or common name, and cultivar or variety</a:t>
            </a:r>
          </a:p>
          <a:p>
            <a:r>
              <a:rPr lang="en-US" sz="2800" dirty="0">
                <a:solidFill>
                  <a:srgbClr val="FFFF00"/>
                </a:solidFill>
              </a:rPr>
              <a:t>Lot number </a:t>
            </a:r>
            <a:r>
              <a:rPr lang="en-US" sz="2800" dirty="0"/>
              <a:t>- every bag in a “lot” is uniform relative to its labeling.</a:t>
            </a:r>
          </a:p>
          <a:p>
            <a:r>
              <a:rPr lang="en-US" sz="2800" dirty="0">
                <a:solidFill>
                  <a:srgbClr val="FFFF00"/>
                </a:solidFill>
              </a:rPr>
              <a:t>Origin</a:t>
            </a:r>
            <a:r>
              <a:rPr lang="en-US" sz="2800" dirty="0"/>
              <a:t> - where the seed was grown.</a:t>
            </a:r>
          </a:p>
          <a:p>
            <a:r>
              <a:rPr lang="en-US" sz="2800" dirty="0">
                <a:solidFill>
                  <a:srgbClr val="FFFF00"/>
                </a:solidFill>
              </a:rPr>
              <a:t>Net weight </a:t>
            </a:r>
            <a:r>
              <a:rPr lang="en-US" sz="2800" dirty="0"/>
              <a:t>- total bulk weight of bag.</a:t>
            </a:r>
          </a:p>
          <a:p>
            <a:r>
              <a:rPr lang="en-US" sz="2800" dirty="0">
                <a:solidFill>
                  <a:srgbClr val="FFFF00"/>
                </a:solidFill>
              </a:rPr>
              <a:t>Pure seed </a:t>
            </a:r>
            <a:r>
              <a:rPr lang="en-US" sz="2800" dirty="0"/>
              <a:t>- (% Purity) A purity test separates pure seed, inert matter, other crop seed, and weed seed. </a:t>
            </a:r>
          </a:p>
        </p:txBody>
      </p:sp>
      <p:sp>
        <p:nvSpPr>
          <p:cNvPr id="4" name="TextBox 3"/>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29</a:t>
            </a:r>
            <a:endParaRPr lang="en-US" sz="2000" dirty="0">
              <a:solidFill>
                <a:srgbClr val="92D050"/>
              </a:solidFill>
            </a:endParaRPr>
          </a:p>
        </p:txBody>
      </p:sp>
      <p:sp>
        <p:nvSpPr>
          <p:cNvPr id="5" name="Rectangle 4"/>
          <p:cNvSpPr/>
          <p:nvPr/>
        </p:nvSpPr>
        <p:spPr>
          <a:xfrm>
            <a:off x="182828" y="188918"/>
            <a:ext cx="9144000" cy="954107"/>
          </a:xfrm>
          <a:prstGeom prst="rect">
            <a:avLst/>
          </a:prstGeom>
        </p:spPr>
        <p:txBody>
          <a:bodyPr wrap="square">
            <a:spAutoFit/>
          </a:bodyPr>
          <a:lstStyle/>
          <a:p>
            <a:r>
              <a:rPr lang="en-US" sz="2800" dirty="0"/>
              <a:t>This is the information you will find on a seed tag, as required by federal law</a:t>
            </a:r>
          </a:p>
        </p:txBody>
      </p:sp>
    </p:spTree>
    <p:extLst>
      <p:ext uri="{BB962C8B-B14F-4D97-AF65-F5344CB8AC3E}">
        <p14:creationId xmlns:p14="http://schemas.microsoft.com/office/powerpoint/2010/main" val="305015549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Greenhouse with plants"/>
          <p:cNvPicPr>
            <a:picLocks noChangeAspect="1" noChangeArrowheads="1"/>
          </p:cNvPicPr>
          <p:nvPr/>
        </p:nvPicPr>
        <p:blipFill>
          <a:blip r:embed="rId2" cstate="print">
            <a:lum bright="12000" contrast="12000"/>
          </a:blip>
          <a:srcRect/>
          <a:stretch>
            <a:fillRect/>
          </a:stretch>
        </p:blipFill>
        <p:spPr bwMode="auto">
          <a:xfrm>
            <a:off x="0" y="0"/>
            <a:ext cx="9144000" cy="6858000"/>
          </a:xfrm>
          <a:prstGeom prst="rect">
            <a:avLst/>
          </a:prstGeom>
          <a:noFill/>
        </p:spPr>
      </p:pic>
      <p:sp>
        <p:nvSpPr>
          <p:cNvPr id="56325" name="Rectangle 5"/>
          <p:cNvSpPr>
            <a:spLocks noChangeArrowheads="1"/>
          </p:cNvSpPr>
          <p:nvPr/>
        </p:nvSpPr>
        <p:spPr bwMode="auto">
          <a:xfrm>
            <a:off x="1920269" y="45757"/>
            <a:ext cx="4754828" cy="548634"/>
          </a:xfrm>
          <a:prstGeom prst="rect">
            <a:avLst/>
          </a:prstGeom>
          <a:solidFill>
            <a:schemeClr val="bg1"/>
          </a:solidFill>
          <a:ln w="9525">
            <a:noFill/>
            <a:miter lim="800000"/>
            <a:headEnd/>
            <a:tailEnd/>
          </a:ln>
          <a:effectLst/>
        </p:spPr>
        <p:txBody>
          <a:bodyPr/>
          <a:lstStyle/>
          <a:p>
            <a:pPr marL="342900" indent="-342900" algn="ctr" eaLnBrk="0" hangingPunct="0">
              <a:spcBef>
                <a:spcPct val="20000"/>
              </a:spcBef>
            </a:pPr>
            <a:r>
              <a:rPr lang="en-US" sz="3200" b="1" dirty="0">
                <a:solidFill>
                  <a:srgbClr val="000000"/>
                </a:solidFill>
              </a:rPr>
              <a:t>Propagation</a:t>
            </a:r>
          </a:p>
        </p:txBody>
      </p:sp>
      <p:sp>
        <p:nvSpPr>
          <p:cNvPr id="4" name="TextBox 3"/>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5</a:t>
            </a:r>
            <a:endParaRPr lang="en-US" sz="2000" dirty="0">
              <a:solidFill>
                <a:srgbClr val="92D050"/>
              </a:solidFill>
            </a:endParaRPr>
          </a:p>
        </p:txBody>
      </p:sp>
      <p:sp>
        <p:nvSpPr>
          <p:cNvPr id="2" name="Rectangle 1"/>
          <p:cNvSpPr/>
          <p:nvPr/>
        </p:nvSpPr>
        <p:spPr>
          <a:xfrm>
            <a:off x="502940" y="685830"/>
            <a:ext cx="8138120" cy="400110"/>
          </a:xfrm>
          <a:prstGeom prst="rect">
            <a:avLst/>
          </a:prstGeom>
          <a:solidFill>
            <a:schemeClr val="bg1"/>
          </a:solidFill>
        </p:spPr>
        <p:txBody>
          <a:bodyPr wrap="square">
            <a:spAutoFit/>
          </a:bodyPr>
          <a:lstStyle/>
          <a:p>
            <a:r>
              <a:rPr lang="en-US" sz="2000" dirty="0">
                <a:solidFill>
                  <a:srgbClr val="000000"/>
                </a:solidFill>
              </a:rPr>
              <a:t>So he divided the plant and multiplied it in a greenhouse to increase it.</a:t>
            </a: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38252"/>
            <a:ext cx="8229600" cy="5091113"/>
          </a:xfrm>
        </p:spPr>
        <p:txBody>
          <a:bodyPr/>
          <a:lstStyle/>
          <a:p>
            <a:r>
              <a:rPr lang="en-US" sz="2800" dirty="0">
                <a:solidFill>
                  <a:srgbClr val="FF0000"/>
                </a:solidFill>
              </a:rPr>
              <a:t>Note:</a:t>
            </a:r>
            <a:r>
              <a:rPr lang="en-US" sz="2800" dirty="0"/>
              <a:t>  Purity + inert matter + weed seed+ other crop seed must add up to 100%.</a:t>
            </a:r>
          </a:p>
          <a:p>
            <a:r>
              <a:rPr lang="en-US" sz="2800" dirty="0">
                <a:solidFill>
                  <a:srgbClr val="FFFF00"/>
                </a:solidFill>
              </a:rPr>
              <a:t>Germination</a:t>
            </a:r>
            <a:r>
              <a:rPr lang="en-US" sz="2800" dirty="0"/>
              <a:t> – (% Germination) a germination test determines the capability of a seed lot to produce normal seedlings under favorable conditions.</a:t>
            </a:r>
          </a:p>
          <a:p>
            <a:r>
              <a:rPr lang="en-US" sz="2800" dirty="0">
                <a:solidFill>
                  <a:srgbClr val="FFFF00"/>
                </a:solidFill>
              </a:rPr>
              <a:t>Germination test date </a:t>
            </a:r>
            <a:r>
              <a:rPr lang="en-US" sz="2800" dirty="0"/>
              <a:t>- Seed test should be updated every 6-12 months depending upon species and state laws. </a:t>
            </a:r>
          </a:p>
        </p:txBody>
      </p:sp>
      <p:sp>
        <p:nvSpPr>
          <p:cNvPr id="4" name="TextBox 3"/>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30</a:t>
            </a:r>
            <a:endParaRPr lang="en-US" sz="2000" dirty="0">
              <a:solidFill>
                <a:srgbClr val="92D050"/>
              </a:solidFill>
            </a:endParaRPr>
          </a:p>
        </p:txBody>
      </p:sp>
      <p:sp>
        <p:nvSpPr>
          <p:cNvPr id="6" name="Rectangle 5"/>
          <p:cNvSpPr/>
          <p:nvPr/>
        </p:nvSpPr>
        <p:spPr>
          <a:xfrm>
            <a:off x="182828" y="188918"/>
            <a:ext cx="9144000" cy="954107"/>
          </a:xfrm>
          <a:prstGeom prst="rect">
            <a:avLst/>
          </a:prstGeom>
        </p:spPr>
        <p:txBody>
          <a:bodyPr wrap="square">
            <a:spAutoFit/>
          </a:bodyPr>
          <a:lstStyle/>
          <a:p>
            <a:r>
              <a:rPr lang="en-US" sz="2800" dirty="0"/>
              <a:t>This is the information you will find on a seed tag, as required by federal law</a:t>
            </a:r>
          </a:p>
        </p:txBody>
      </p:sp>
    </p:spTree>
    <p:extLst>
      <p:ext uri="{BB962C8B-B14F-4D97-AF65-F5344CB8AC3E}">
        <p14:creationId xmlns:p14="http://schemas.microsoft.com/office/powerpoint/2010/main" val="85358914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38252"/>
            <a:ext cx="8229600" cy="5091113"/>
          </a:xfrm>
        </p:spPr>
        <p:txBody>
          <a:bodyPr/>
          <a:lstStyle/>
          <a:p>
            <a:r>
              <a:rPr lang="en-US" sz="2800" dirty="0">
                <a:solidFill>
                  <a:srgbClr val="FFFF00"/>
                </a:solidFill>
              </a:rPr>
              <a:t>Inert matter </a:t>
            </a:r>
            <a:r>
              <a:rPr lang="en-US" sz="2800" dirty="0"/>
              <a:t>- (% Inert Matter) includes dirt, plant parts, and damaged seed.</a:t>
            </a:r>
          </a:p>
          <a:p>
            <a:r>
              <a:rPr lang="en-US" sz="2800" dirty="0">
                <a:solidFill>
                  <a:srgbClr val="FFFF00"/>
                </a:solidFill>
              </a:rPr>
              <a:t>Other crop seed </a:t>
            </a:r>
            <a:r>
              <a:rPr lang="en-US" sz="2800" dirty="0"/>
              <a:t>- (% Other Crop) all seed not of the kind declared on the label.</a:t>
            </a:r>
          </a:p>
          <a:p>
            <a:r>
              <a:rPr lang="en-US" sz="2800" dirty="0">
                <a:solidFill>
                  <a:srgbClr val="FFFF00"/>
                </a:solidFill>
              </a:rPr>
              <a:t>Weed seeds </a:t>
            </a:r>
            <a:r>
              <a:rPr lang="en-US" sz="2800" dirty="0"/>
              <a:t>- (% Weed Seed) weeds considered to be undesirable.</a:t>
            </a:r>
          </a:p>
          <a:p>
            <a:r>
              <a:rPr lang="en-US" sz="2800" dirty="0">
                <a:solidFill>
                  <a:srgbClr val="FFFF00"/>
                </a:solidFill>
              </a:rPr>
              <a:t>Name of restricted noxious seed </a:t>
            </a:r>
            <a:r>
              <a:rPr lang="en-US" sz="2800" dirty="0"/>
              <a:t>- number per pound of seed.</a:t>
            </a:r>
          </a:p>
          <a:p>
            <a:r>
              <a:rPr lang="en-US" sz="2800" dirty="0">
                <a:solidFill>
                  <a:srgbClr val="FFFF00"/>
                </a:solidFill>
              </a:rPr>
              <a:t>Name/address</a:t>
            </a:r>
            <a:r>
              <a:rPr lang="en-US" sz="2800" dirty="0"/>
              <a:t> of company responsible.</a:t>
            </a:r>
          </a:p>
        </p:txBody>
      </p:sp>
      <p:sp>
        <p:nvSpPr>
          <p:cNvPr id="4" name="TextBox 3"/>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31</a:t>
            </a:r>
            <a:endParaRPr lang="en-US" sz="2000" dirty="0">
              <a:solidFill>
                <a:srgbClr val="92D050"/>
              </a:solidFill>
            </a:endParaRPr>
          </a:p>
        </p:txBody>
      </p:sp>
      <p:sp>
        <p:nvSpPr>
          <p:cNvPr id="6" name="Rectangle 5"/>
          <p:cNvSpPr/>
          <p:nvPr/>
        </p:nvSpPr>
        <p:spPr>
          <a:xfrm>
            <a:off x="182828" y="188918"/>
            <a:ext cx="9144000" cy="954107"/>
          </a:xfrm>
          <a:prstGeom prst="rect">
            <a:avLst/>
          </a:prstGeom>
        </p:spPr>
        <p:txBody>
          <a:bodyPr wrap="square">
            <a:spAutoFit/>
          </a:bodyPr>
          <a:lstStyle/>
          <a:p>
            <a:r>
              <a:rPr lang="en-US" sz="2800" dirty="0"/>
              <a:t>This is the information you will find on a seed tag, as required by federal law</a:t>
            </a:r>
          </a:p>
        </p:txBody>
      </p:sp>
    </p:spTree>
    <p:extLst>
      <p:ext uri="{BB962C8B-B14F-4D97-AF65-F5344CB8AC3E}">
        <p14:creationId xmlns:p14="http://schemas.microsoft.com/office/powerpoint/2010/main" val="322569967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Taging bags in warehous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132100" name="Text Box 4"/>
          <p:cNvSpPr txBox="1">
            <a:spLocks noChangeArrowheads="1"/>
          </p:cNvSpPr>
          <p:nvPr/>
        </p:nvSpPr>
        <p:spPr bwMode="auto">
          <a:xfrm>
            <a:off x="304800" y="889575"/>
            <a:ext cx="2133600" cy="584775"/>
          </a:xfrm>
          <a:prstGeom prst="rect">
            <a:avLst/>
          </a:prstGeom>
          <a:noFill/>
          <a:ln w="9525" algn="ctr">
            <a:noFill/>
            <a:miter lim="800000"/>
            <a:headEnd/>
            <a:tailEnd/>
          </a:ln>
          <a:effectLst/>
        </p:spPr>
        <p:txBody>
          <a:bodyPr>
            <a:spAutoFit/>
          </a:bodyPr>
          <a:lstStyle/>
          <a:p>
            <a:pPr algn="ctr" eaLnBrk="0" hangingPunct="0"/>
            <a:r>
              <a:rPr lang="en-US" sz="3200" dirty="0">
                <a:solidFill>
                  <a:schemeClr val="tx2"/>
                </a:solidFill>
                <a:latin typeface="Arial Unicode MS" pitchFamily="34" charset="-128"/>
              </a:rPr>
              <a:t>Tagging</a:t>
            </a:r>
          </a:p>
        </p:txBody>
      </p:sp>
      <p:sp>
        <p:nvSpPr>
          <p:cNvPr id="8" name="TextBox 7"/>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60</a:t>
            </a:r>
            <a:endParaRPr lang="en-US" sz="2000" dirty="0">
              <a:solidFill>
                <a:srgbClr val="92D050"/>
              </a:solidFill>
            </a:endParaRPr>
          </a:p>
        </p:txBody>
      </p:sp>
      <p:sp>
        <p:nvSpPr>
          <p:cNvPr id="2" name="Rectangle 1"/>
          <p:cNvSpPr/>
          <p:nvPr/>
        </p:nvSpPr>
        <p:spPr>
          <a:xfrm>
            <a:off x="50" y="4069073"/>
            <a:ext cx="4572000" cy="1323439"/>
          </a:xfrm>
          <a:prstGeom prst="rect">
            <a:avLst/>
          </a:prstGeom>
        </p:spPr>
        <p:txBody>
          <a:bodyPr>
            <a:spAutoFit/>
          </a:bodyPr>
          <a:lstStyle/>
          <a:p>
            <a:r>
              <a:rPr lang="en-US" sz="2000" dirty="0">
                <a:solidFill>
                  <a:srgbClr val="000000"/>
                </a:solidFill>
              </a:rPr>
              <a:t>After the seed is analyzed, only then are certification tags (blue tags) authorized.  Here they are being applied by an operator. </a:t>
            </a: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Text Box 4"/>
          <p:cNvSpPr txBox="1">
            <a:spLocks noChangeArrowheads="1"/>
          </p:cNvSpPr>
          <p:nvPr/>
        </p:nvSpPr>
        <p:spPr bwMode="auto">
          <a:xfrm>
            <a:off x="640123" y="45757"/>
            <a:ext cx="2133600" cy="584775"/>
          </a:xfrm>
          <a:prstGeom prst="rect">
            <a:avLst/>
          </a:prstGeom>
          <a:noFill/>
          <a:ln w="9525" algn="ctr">
            <a:noFill/>
            <a:miter lim="800000"/>
            <a:headEnd/>
            <a:tailEnd/>
          </a:ln>
          <a:effectLst/>
        </p:spPr>
        <p:txBody>
          <a:bodyPr>
            <a:spAutoFit/>
          </a:bodyPr>
          <a:lstStyle/>
          <a:p>
            <a:pPr algn="ctr" eaLnBrk="0" hangingPunct="0"/>
            <a:r>
              <a:rPr lang="en-US" sz="3200" dirty="0">
                <a:solidFill>
                  <a:schemeClr val="tx2"/>
                </a:solidFill>
                <a:latin typeface="Arial Unicode MS" pitchFamily="34" charset="-128"/>
              </a:rPr>
              <a:t>Tagging</a:t>
            </a:r>
          </a:p>
        </p:txBody>
      </p:sp>
      <p:pic>
        <p:nvPicPr>
          <p:cNvPr id="5" name="Picture 4" descr="Custom mix tag.JPG"/>
          <p:cNvPicPr>
            <a:picLocks noChangeAspect="1"/>
          </p:cNvPicPr>
          <p:nvPr/>
        </p:nvPicPr>
        <p:blipFill>
          <a:blip r:embed="rId2" cstate="screen">
            <a:lum contrast="10000"/>
            <a:extLst>
              <a:ext uri="{28A0092B-C50C-407E-A947-70E740481C1C}">
                <a14:useLocalDpi xmlns:a14="http://schemas.microsoft.com/office/drawing/2010/main"/>
              </a:ext>
            </a:extLst>
          </a:blip>
          <a:stretch>
            <a:fillRect/>
          </a:stretch>
        </p:blipFill>
        <p:spPr>
          <a:xfrm>
            <a:off x="92068" y="868708"/>
            <a:ext cx="3565542" cy="5362575"/>
          </a:xfrm>
          <a:prstGeom prst="rect">
            <a:avLst/>
          </a:prstGeom>
        </p:spPr>
      </p:pic>
      <p:pic>
        <p:nvPicPr>
          <p:cNvPr id="6" name="Picture 5" descr="Sod quality tag.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8253" y="1338677"/>
            <a:ext cx="5295697" cy="3521075"/>
          </a:xfrm>
          <a:prstGeom prst="rect">
            <a:avLst/>
          </a:prstGeom>
        </p:spPr>
      </p:pic>
      <p:sp>
        <p:nvSpPr>
          <p:cNvPr id="7" name="Text Box 6"/>
          <p:cNvSpPr txBox="1">
            <a:spLocks noChangeArrowheads="1"/>
          </p:cNvSpPr>
          <p:nvPr/>
        </p:nvSpPr>
        <p:spPr bwMode="auto">
          <a:xfrm>
            <a:off x="428618" y="1144934"/>
            <a:ext cx="2762250" cy="523220"/>
          </a:xfrm>
          <a:prstGeom prst="rect">
            <a:avLst/>
          </a:prstGeom>
          <a:solidFill>
            <a:srgbClr val="000000"/>
          </a:solidFill>
          <a:ln w="9525" algn="ctr">
            <a:noFill/>
            <a:miter lim="800000"/>
            <a:headEnd/>
            <a:tailEnd/>
          </a:ln>
          <a:effectLst/>
        </p:spPr>
        <p:txBody>
          <a:bodyPr wrap="square">
            <a:spAutoFit/>
          </a:bodyPr>
          <a:lstStyle/>
          <a:p>
            <a:pPr algn="ctr" eaLnBrk="0" hangingPunct="0"/>
            <a:r>
              <a:rPr lang="en-US" sz="2800" dirty="0">
                <a:solidFill>
                  <a:schemeClr val="tx2"/>
                </a:solidFill>
                <a:latin typeface="Arial Unicode MS" pitchFamily="34" charset="-128"/>
              </a:rPr>
              <a:t>A custom blend</a:t>
            </a:r>
          </a:p>
        </p:txBody>
      </p:sp>
      <p:sp>
        <p:nvSpPr>
          <p:cNvPr id="8" name="Text Box 6"/>
          <p:cNvSpPr txBox="1">
            <a:spLocks noChangeArrowheads="1"/>
          </p:cNvSpPr>
          <p:nvPr/>
        </p:nvSpPr>
        <p:spPr bwMode="auto">
          <a:xfrm>
            <a:off x="3835349" y="45757"/>
            <a:ext cx="5308601" cy="1384995"/>
          </a:xfrm>
          <a:prstGeom prst="rect">
            <a:avLst/>
          </a:prstGeom>
          <a:solidFill>
            <a:srgbClr val="000000"/>
          </a:solidFill>
          <a:ln w="9525" algn="ctr">
            <a:noFill/>
            <a:miter lim="800000"/>
            <a:headEnd/>
            <a:tailEnd/>
          </a:ln>
          <a:effectLst/>
        </p:spPr>
        <p:txBody>
          <a:bodyPr wrap="square">
            <a:spAutoFit/>
          </a:bodyPr>
          <a:lstStyle/>
          <a:p>
            <a:pPr algn="ctr" eaLnBrk="0" hangingPunct="0"/>
            <a:r>
              <a:rPr lang="en-US" sz="2800" dirty="0">
                <a:solidFill>
                  <a:schemeClr val="tx2"/>
                </a:solidFill>
                <a:latin typeface="Arial Unicode MS" pitchFamily="34" charset="-128"/>
              </a:rPr>
              <a:t>Sod quality seed </a:t>
            </a:r>
            <a:r>
              <a:rPr lang="en-US" sz="2800" dirty="0">
                <a:solidFill>
                  <a:srgbClr val="FFC000"/>
                </a:solidFill>
                <a:latin typeface="Arial Unicode MS" pitchFamily="34" charset="-128"/>
              </a:rPr>
              <a:t>(“gold tag”) </a:t>
            </a:r>
            <a:r>
              <a:rPr lang="en-US" sz="2800" dirty="0">
                <a:solidFill>
                  <a:schemeClr val="tx2"/>
                </a:solidFill>
                <a:latin typeface="Arial Unicode MS" pitchFamily="34" charset="-128"/>
              </a:rPr>
              <a:t>– a higher mechanical quality, less weed seed</a:t>
            </a:r>
          </a:p>
        </p:txBody>
      </p:sp>
      <p:sp>
        <p:nvSpPr>
          <p:cNvPr id="9" name="TextBox 8"/>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61</a:t>
            </a:r>
            <a:endParaRPr lang="en-US" sz="2000" dirty="0">
              <a:solidFill>
                <a:srgbClr val="92D050"/>
              </a:solidFill>
            </a:endParaRPr>
          </a:p>
        </p:txBody>
      </p:sp>
      <p:sp>
        <p:nvSpPr>
          <p:cNvPr id="2" name="Rectangle 1"/>
          <p:cNvSpPr/>
          <p:nvPr/>
        </p:nvSpPr>
        <p:spPr>
          <a:xfrm>
            <a:off x="3566171" y="4785388"/>
            <a:ext cx="5577779" cy="1569660"/>
          </a:xfrm>
          <a:prstGeom prst="rect">
            <a:avLst/>
          </a:prstGeom>
          <a:solidFill>
            <a:srgbClr val="FFFFFF"/>
          </a:solidFill>
        </p:spPr>
        <p:txBody>
          <a:bodyPr wrap="square">
            <a:spAutoFit/>
          </a:bodyPr>
          <a:lstStyle/>
          <a:p>
            <a:pPr algn="just"/>
            <a:r>
              <a:rPr lang="en-US" sz="1600" dirty="0">
                <a:solidFill>
                  <a:srgbClr val="000000"/>
                </a:solidFill>
              </a:rPr>
              <a:t>On the left is a custom blend tag that combines several Kentucky bluegrasses together, showing the purity and germination of each component.  On the right is a sod quality or gold tag which is a higher mechanical quality used on sod farms.  It is also used by golf courses and landscapers who desire a higher quality, weed free seed.</a:t>
            </a: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Seed bags in JSCO warehouse"/>
          <p:cNvPicPr>
            <a:picLocks noChangeAspect="1" noChangeArrowheads="1"/>
          </p:cNvPicPr>
          <p:nvPr/>
        </p:nvPicPr>
        <p:blipFill>
          <a:blip r:embed="rId2" cstate="print">
            <a:lum bright="6000" contrast="24000"/>
          </a:blip>
          <a:srcRect r="21053" b="11183"/>
          <a:stretch>
            <a:fillRect/>
          </a:stretch>
        </p:blipFill>
        <p:spPr bwMode="auto">
          <a:xfrm>
            <a:off x="0" y="0"/>
            <a:ext cx="9144000" cy="6858000"/>
          </a:xfrm>
          <a:prstGeom prst="rect">
            <a:avLst/>
          </a:prstGeom>
          <a:noFill/>
        </p:spPr>
      </p:pic>
      <p:sp>
        <p:nvSpPr>
          <p:cNvPr id="108547" name="Text Box 3"/>
          <p:cNvSpPr txBox="1">
            <a:spLocks noChangeArrowheads="1"/>
          </p:cNvSpPr>
          <p:nvPr/>
        </p:nvSpPr>
        <p:spPr bwMode="auto">
          <a:xfrm>
            <a:off x="259093" y="167033"/>
            <a:ext cx="3124200" cy="701675"/>
          </a:xfrm>
          <a:prstGeom prst="rect">
            <a:avLst/>
          </a:prstGeom>
          <a:solidFill>
            <a:srgbClr val="000000"/>
          </a:solidFill>
          <a:ln w="9525">
            <a:noFill/>
            <a:miter lim="800000"/>
            <a:headEnd/>
            <a:tailEnd/>
          </a:ln>
          <a:effectLst/>
        </p:spPr>
        <p:txBody>
          <a:bodyPr>
            <a:spAutoFit/>
          </a:bodyPr>
          <a:lstStyle/>
          <a:p>
            <a:pPr algn="ctr"/>
            <a:r>
              <a:rPr lang="en-US" sz="4000" b="1" dirty="0">
                <a:solidFill>
                  <a:schemeClr val="bg1"/>
                </a:solidFill>
              </a:rPr>
              <a:t>“Pre-forms”</a:t>
            </a:r>
          </a:p>
        </p:txBody>
      </p:sp>
      <p:pic>
        <p:nvPicPr>
          <p:cNvPr id="108548" name="Picture 4" descr="Premium Sod KBG Mix"/>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3886200"/>
            <a:ext cx="2092325" cy="2971800"/>
          </a:xfrm>
          <a:prstGeom prst="rect">
            <a:avLst/>
          </a:prstGeom>
          <a:noFill/>
        </p:spPr>
      </p:pic>
      <p:pic>
        <p:nvPicPr>
          <p:cNvPr id="108549" name="Picture 5" descr="Athletic Pro II KBPR Mix"/>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886200"/>
            <a:ext cx="2093913" cy="2971800"/>
          </a:xfrm>
          <a:prstGeom prst="rect">
            <a:avLst/>
          </a:prstGeom>
          <a:noFill/>
          <a:ln w="9525">
            <a:noFill/>
            <a:miter lim="800000"/>
            <a:headEnd/>
            <a:tailEnd/>
          </a:ln>
          <a:effectLst/>
        </p:spPr>
      </p:pic>
      <p:pic>
        <p:nvPicPr>
          <p:cNvPr id="108550" name="Picture 6" descr="Triple A 50# TTTF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05600" y="3886200"/>
            <a:ext cx="1981200" cy="2971800"/>
          </a:xfrm>
          <a:prstGeom prst="rect">
            <a:avLst/>
          </a:prstGeom>
          <a:noFill/>
        </p:spPr>
      </p:pic>
      <p:sp>
        <p:nvSpPr>
          <p:cNvPr id="108551" name="Rectangle 7"/>
          <p:cNvSpPr>
            <a:spLocks noChangeArrowheads="1"/>
          </p:cNvSpPr>
          <p:nvPr/>
        </p:nvSpPr>
        <p:spPr bwMode="auto">
          <a:xfrm>
            <a:off x="3581400" y="45757"/>
            <a:ext cx="5562600" cy="3693319"/>
          </a:xfrm>
          <a:prstGeom prst="rect">
            <a:avLst/>
          </a:prstGeom>
          <a:solidFill>
            <a:srgbClr val="439E2E">
              <a:alpha val="50000"/>
            </a:srgbClr>
          </a:solidFill>
          <a:ln w="9525">
            <a:solidFill>
              <a:srgbClr val="439E2E"/>
            </a:solidFill>
            <a:miter lim="800000"/>
            <a:headEnd/>
            <a:tailEnd/>
          </a:ln>
          <a:effectLst/>
        </p:spPr>
        <p:txBody>
          <a:bodyPr>
            <a:spAutoFit/>
          </a:bodyPr>
          <a:lstStyle/>
          <a:p>
            <a:pPr>
              <a:lnSpc>
                <a:spcPct val="90000"/>
              </a:lnSpc>
              <a:spcBef>
                <a:spcPct val="50000"/>
              </a:spcBef>
            </a:pPr>
            <a:r>
              <a:rPr lang="en-US" sz="2000" dirty="0"/>
              <a:t>Most </a:t>
            </a:r>
            <a:r>
              <a:rPr lang="en-US" sz="2000" dirty="0" err="1"/>
              <a:t>turfgrass</a:t>
            </a:r>
            <a:r>
              <a:rPr lang="en-US" sz="2000" dirty="0"/>
              <a:t> seed is not sold as a single variety, but as mixtures or blends. Typically you will see them in trade shows sold by a brand name such as “Premium Sod” which contains a “pre-form” or pre-formulated mixture of popular time tested varieties and ratios.  For the consumer, this takes out a lot of the variety guesswork.  Reputable companies will keep their best varieties cycled into their named pre-forms so as not to tarnish a good brand. Always work with a trusted seed supplier because pre-forms may change varietal makeup from one year to the next due to seed availability.</a:t>
            </a:r>
            <a:endParaRPr lang="en-US" sz="20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500"/>
                                  </p:stCondLst>
                                  <p:childTnLst>
                                    <p:set>
                                      <p:cBhvr>
                                        <p:cTn id="6" dur="1" fill="hold">
                                          <p:stCondLst>
                                            <p:cond delay="0"/>
                                          </p:stCondLst>
                                        </p:cTn>
                                        <p:tgtEl>
                                          <p:spTgt spid="108549"/>
                                        </p:tgtEl>
                                        <p:attrNameLst>
                                          <p:attrName>style.visibility</p:attrName>
                                        </p:attrNameLst>
                                      </p:cBhvr>
                                      <p:to>
                                        <p:strVal val="visible"/>
                                      </p:to>
                                    </p:set>
                                    <p:anim calcmode="lin" valueType="num">
                                      <p:cBhvr>
                                        <p:cTn id="7" dur="2000" fill="hold"/>
                                        <p:tgtEl>
                                          <p:spTgt spid="108549"/>
                                        </p:tgtEl>
                                        <p:attrNameLst>
                                          <p:attrName>ppt_w</p:attrName>
                                        </p:attrNameLst>
                                      </p:cBhvr>
                                      <p:tavLst>
                                        <p:tav tm="0">
                                          <p:val>
                                            <p:fltVal val="0"/>
                                          </p:val>
                                        </p:tav>
                                        <p:tav tm="100000">
                                          <p:val>
                                            <p:strVal val="#ppt_w"/>
                                          </p:val>
                                        </p:tav>
                                      </p:tavLst>
                                    </p:anim>
                                    <p:anim calcmode="lin" valueType="num">
                                      <p:cBhvr>
                                        <p:cTn id="8" dur="2000" fill="hold"/>
                                        <p:tgtEl>
                                          <p:spTgt spid="108549"/>
                                        </p:tgtEl>
                                        <p:attrNameLst>
                                          <p:attrName>ppt_h</p:attrName>
                                        </p:attrNameLst>
                                      </p:cBhvr>
                                      <p:tavLst>
                                        <p:tav tm="0">
                                          <p:val>
                                            <p:fltVal val="0"/>
                                          </p:val>
                                        </p:tav>
                                        <p:tav tm="100000">
                                          <p:val>
                                            <p:strVal val="#ppt_h"/>
                                          </p:val>
                                        </p:tav>
                                      </p:tavLst>
                                    </p:anim>
                                    <p:anim calcmode="lin" valueType="num">
                                      <p:cBhvr>
                                        <p:cTn id="9" dur="2000" fill="hold"/>
                                        <p:tgtEl>
                                          <p:spTgt spid="108549"/>
                                        </p:tgtEl>
                                        <p:attrNameLst>
                                          <p:attrName>ppt_x</p:attrName>
                                        </p:attrNameLst>
                                      </p:cBhvr>
                                      <p:tavLst>
                                        <p:tav tm="0">
                                          <p:val>
                                            <p:fltVal val="0.5"/>
                                          </p:val>
                                        </p:tav>
                                        <p:tav tm="100000">
                                          <p:val>
                                            <p:strVal val="#ppt_x"/>
                                          </p:val>
                                        </p:tav>
                                      </p:tavLst>
                                    </p:anim>
                                    <p:anim calcmode="lin" valueType="num">
                                      <p:cBhvr>
                                        <p:cTn id="10" dur="2000" fill="hold"/>
                                        <p:tgtEl>
                                          <p:spTgt spid="108549"/>
                                        </p:tgtEl>
                                        <p:attrNameLst>
                                          <p:attrName>ppt_y</p:attrName>
                                        </p:attrNameLst>
                                      </p:cBhvr>
                                      <p:tavLst>
                                        <p:tav tm="0">
                                          <p:val>
                                            <p:fltVal val="0.5"/>
                                          </p:val>
                                        </p:tav>
                                        <p:tav tm="100000">
                                          <p:val>
                                            <p:strVal val="#ppt_y"/>
                                          </p:val>
                                        </p:tav>
                                      </p:tavLst>
                                    </p:anim>
                                  </p:childTnLst>
                                </p:cTn>
                              </p:par>
                            </p:childTnLst>
                          </p:cTn>
                        </p:par>
                        <p:par>
                          <p:cTn id="11" fill="hold">
                            <p:stCondLst>
                              <p:cond delay="2500"/>
                            </p:stCondLst>
                            <p:childTnLst>
                              <p:par>
                                <p:cTn id="12" presetID="23" presetClass="entr" presetSubtype="528" fill="hold" nodeType="afterEffect">
                                  <p:stCondLst>
                                    <p:cond delay="500"/>
                                  </p:stCondLst>
                                  <p:childTnLst>
                                    <p:set>
                                      <p:cBhvr>
                                        <p:cTn id="13" dur="1" fill="hold">
                                          <p:stCondLst>
                                            <p:cond delay="0"/>
                                          </p:stCondLst>
                                        </p:cTn>
                                        <p:tgtEl>
                                          <p:spTgt spid="108548"/>
                                        </p:tgtEl>
                                        <p:attrNameLst>
                                          <p:attrName>style.visibility</p:attrName>
                                        </p:attrNameLst>
                                      </p:cBhvr>
                                      <p:to>
                                        <p:strVal val="visible"/>
                                      </p:to>
                                    </p:set>
                                    <p:anim calcmode="lin" valueType="num">
                                      <p:cBhvr>
                                        <p:cTn id="14" dur="2000" fill="hold"/>
                                        <p:tgtEl>
                                          <p:spTgt spid="108548"/>
                                        </p:tgtEl>
                                        <p:attrNameLst>
                                          <p:attrName>ppt_w</p:attrName>
                                        </p:attrNameLst>
                                      </p:cBhvr>
                                      <p:tavLst>
                                        <p:tav tm="0">
                                          <p:val>
                                            <p:fltVal val="0"/>
                                          </p:val>
                                        </p:tav>
                                        <p:tav tm="100000">
                                          <p:val>
                                            <p:strVal val="#ppt_w"/>
                                          </p:val>
                                        </p:tav>
                                      </p:tavLst>
                                    </p:anim>
                                    <p:anim calcmode="lin" valueType="num">
                                      <p:cBhvr>
                                        <p:cTn id="15" dur="2000" fill="hold"/>
                                        <p:tgtEl>
                                          <p:spTgt spid="108548"/>
                                        </p:tgtEl>
                                        <p:attrNameLst>
                                          <p:attrName>ppt_h</p:attrName>
                                        </p:attrNameLst>
                                      </p:cBhvr>
                                      <p:tavLst>
                                        <p:tav tm="0">
                                          <p:val>
                                            <p:fltVal val="0"/>
                                          </p:val>
                                        </p:tav>
                                        <p:tav tm="100000">
                                          <p:val>
                                            <p:strVal val="#ppt_h"/>
                                          </p:val>
                                        </p:tav>
                                      </p:tavLst>
                                    </p:anim>
                                    <p:anim calcmode="lin" valueType="num">
                                      <p:cBhvr>
                                        <p:cTn id="16" dur="2000" fill="hold"/>
                                        <p:tgtEl>
                                          <p:spTgt spid="108548"/>
                                        </p:tgtEl>
                                        <p:attrNameLst>
                                          <p:attrName>ppt_x</p:attrName>
                                        </p:attrNameLst>
                                      </p:cBhvr>
                                      <p:tavLst>
                                        <p:tav tm="0">
                                          <p:val>
                                            <p:fltVal val="0.5"/>
                                          </p:val>
                                        </p:tav>
                                        <p:tav tm="100000">
                                          <p:val>
                                            <p:strVal val="#ppt_x"/>
                                          </p:val>
                                        </p:tav>
                                      </p:tavLst>
                                    </p:anim>
                                    <p:anim calcmode="lin" valueType="num">
                                      <p:cBhvr>
                                        <p:cTn id="17" dur="2000" fill="hold"/>
                                        <p:tgtEl>
                                          <p:spTgt spid="108548"/>
                                        </p:tgtEl>
                                        <p:attrNameLst>
                                          <p:attrName>ppt_y</p:attrName>
                                        </p:attrNameLst>
                                      </p:cBhvr>
                                      <p:tavLst>
                                        <p:tav tm="0">
                                          <p:val>
                                            <p:fltVal val="0.5"/>
                                          </p:val>
                                        </p:tav>
                                        <p:tav tm="100000">
                                          <p:val>
                                            <p:strVal val="#ppt_y"/>
                                          </p:val>
                                        </p:tav>
                                      </p:tavLst>
                                    </p:anim>
                                  </p:childTnLst>
                                </p:cTn>
                              </p:par>
                            </p:childTnLst>
                          </p:cTn>
                        </p:par>
                        <p:par>
                          <p:cTn id="18" fill="hold">
                            <p:stCondLst>
                              <p:cond delay="5000"/>
                            </p:stCondLst>
                            <p:childTnLst>
                              <p:par>
                                <p:cTn id="19" presetID="23" presetClass="entr" presetSubtype="528" fill="hold" nodeType="afterEffect">
                                  <p:stCondLst>
                                    <p:cond delay="500"/>
                                  </p:stCondLst>
                                  <p:childTnLst>
                                    <p:set>
                                      <p:cBhvr>
                                        <p:cTn id="20" dur="1" fill="hold">
                                          <p:stCondLst>
                                            <p:cond delay="0"/>
                                          </p:stCondLst>
                                        </p:cTn>
                                        <p:tgtEl>
                                          <p:spTgt spid="108550"/>
                                        </p:tgtEl>
                                        <p:attrNameLst>
                                          <p:attrName>style.visibility</p:attrName>
                                        </p:attrNameLst>
                                      </p:cBhvr>
                                      <p:to>
                                        <p:strVal val="visible"/>
                                      </p:to>
                                    </p:set>
                                    <p:anim calcmode="lin" valueType="num">
                                      <p:cBhvr>
                                        <p:cTn id="21" dur="2000" fill="hold"/>
                                        <p:tgtEl>
                                          <p:spTgt spid="108550"/>
                                        </p:tgtEl>
                                        <p:attrNameLst>
                                          <p:attrName>ppt_w</p:attrName>
                                        </p:attrNameLst>
                                      </p:cBhvr>
                                      <p:tavLst>
                                        <p:tav tm="0">
                                          <p:val>
                                            <p:fltVal val="0"/>
                                          </p:val>
                                        </p:tav>
                                        <p:tav tm="100000">
                                          <p:val>
                                            <p:strVal val="#ppt_w"/>
                                          </p:val>
                                        </p:tav>
                                      </p:tavLst>
                                    </p:anim>
                                    <p:anim calcmode="lin" valueType="num">
                                      <p:cBhvr>
                                        <p:cTn id="22" dur="2000" fill="hold"/>
                                        <p:tgtEl>
                                          <p:spTgt spid="108550"/>
                                        </p:tgtEl>
                                        <p:attrNameLst>
                                          <p:attrName>ppt_h</p:attrName>
                                        </p:attrNameLst>
                                      </p:cBhvr>
                                      <p:tavLst>
                                        <p:tav tm="0">
                                          <p:val>
                                            <p:fltVal val="0"/>
                                          </p:val>
                                        </p:tav>
                                        <p:tav tm="100000">
                                          <p:val>
                                            <p:strVal val="#ppt_h"/>
                                          </p:val>
                                        </p:tav>
                                      </p:tavLst>
                                    </p:anim>
                                    <p:anim calcmode="lin" valueType="num">
                                      <p:cBhvr>
                                        <p:cTn id="23" dur="2000" fill="hold"/>
                                        <p:tgtEl>
                                          <p:spTgt spid="108550"/>
                                        </p:tgtEl>
                                        <p:attrNameLst>
                                          <p:attrName>ppt_x</p:attrName>
                                        </p:attrNameLst>
                                      </p:cBhvr>
                                      <p:tavLst>
                                        <p:tav tm="0">
                                          <p:val>
                                            <p:fltVal val="0.5"/>
                                          </p:val>
                                        </p:tav>
                                        <p:tav tm="100000">
                                          <p:val>
                                            <p:strVal val="#ppt_x"/>
                                          </p:val>
                                        </p:tav>
                                      </p:tavLst>
                                    </p:anim>
                                    <p:anim calcmode="lin" valueType="num">
                                      <p:cBhvr>
                                        <p:cTn id="24" dur="2000" fill="hold"/>
                                        <p:tgtEl>
                                          <p:spTgt spid="10855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ert seed ta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grpSp>
        <p:nvGrpSpPr>
          <p:cNvPr id="99331" name="Group 3"/>
          <p:cNvGrpSpPr>
            <a:grpSpLocks/>
          </p:cNvGrpSpPr>
          <p:nvPr/>
        </p:nvGrpSpPr>
        <p:grpSpPr bwMode="auto">
          <a:xfrm>
            <a:off x="0" y="3475038"/>
            <a:ext cx="9144000" cy="942975"/>
            <a:chOff x="0" y="1872"/>
            <a:chExt cx="5760" cy="594"/>
          </a:xfrm>
        </p:grpSpPr>
        <p:pic>
          <p:nvPicPr>
            <p:cNvPr id="99332" name="Picture 4"/>
            <p:cNvPicPr>
              <a:picLocks noChangeArrowheads="1"/>
            </p:cNvPicPr>
            <p:nvPr/>
          </p:nvPicPr>
          <p:blipFill>
            <a:blip r:embed="rId3" cstate="print"/>
            <a:srcRect/>
            <a:stretch>
              <a:fillRect/>
            </a:stretch>
          </p:blipFill>
          <p:spPr bwMode="auto">
            <a:xfrm>
              <a:off x="0" y="1872"/>
              <a:ext cx="5760" cy="594"/>
            </a:xfrm>
            <a:prstGeom prst="rect">
              <a:avLst/>
            </a:prstGeom>
            <a:noFill/>
            <a:ln w="12700">
              <a:noFill/>
              <a:miter lim="800000"/>
              <a:headEnd/>
              <a:tailEnd/>
            </a:ln>
            <a:effectLst>
              <a:outerShdw dist="170861" dir="2880767" algn="ctr" rotWithShape="0">
                <a:srgbClr val="000000">
                  <a:alpha val="50000"/>
                </a:srgbClr>
              </a:outerShdw>
            </a:effectLst>
          </p:spPr>
        </p:pic>
        <p:sp>
          <p:nvSpPr>
            <p:cNvPr id="99333" name="Rectangle 5"/>
            <p:cNvSpPr>
              <a:spLocks noChangeArrowheads="1"/>
            </p:cNvSpPr>
            <p:nvPr/>
          </p:nvSpPr>
          <p:spPr bwMode="auto">
            <a:xfrm>
              <a:off x="1596" y="2064"/>
              <a:ext cx="2701" cy="336"/>
            </a:xfrm>
            <a:prstGeom prst="rect">
              <a:avLst/>
            </a:prstGeom>
            <a:noFill/>
            <a:ln w="12700">
              <a:noFill/>
              <a:miter lim="800000"/>
              <a:headEnd/>
              <a:tailEnd/>
            </a:ln>
            <a:effectLst>
              <a:outerShdw dist="170861" dir="2880767" algn="ctr" rotWithShape="0">
                <a:srgbClr val="000000">
                  <a:alpha val="50000"/>
                </a:srgbClr>
              </a:outerShdw>
            </a:effectLst>
          </p:spPr>
          <p:txBody>
            <a:bodyPr lIns="90488" tIns="44450" rIns="90488" bIns="44450"/>
            <a:lstStyle/>
            <a:p>
              <a:pPr marL="285750" indent="-285750">
                <a:spcBef>
                  <a:spcPct val="20000"/>
                </a:spcBef>
              </a:pPr>
              <a:r>
                <a:rPr lang="en-US" sz="4000" i="1">
                  <a:solidFill>
                    <a:schemeClr val="tx2"/>
                  </a:solidFill>
                  <a:effectLst>
                    <a:outerShdw blurRad="38100" dist="38100" dir="2700000" algn="tl">
                      <a:srgbClr val="C0C0C0"/>
                    </a:outerShdw>
                  </a:effectLst>
                  <a:latin typeface="Bookman Old Style" pitchFamily="18" charset="0"/>
                </a:rPr>
                <a:t>Certified Seed</a:t>
              </a:r>
            </a:p>
          </p:txBody>
        </p:sp>
      </p:grpSp>
      <p:sp>
        <p:nvSpPr>
          <p:cNvPr id="99334" name="Rectangle 6"/>
          <p:cNvSpPr>
            <a:spLocks noChangeArrowheads="1"/>
          </p:cNvSpPr>
          <p:nvPr/>
        </p:nvSpPr>
        <p:spPr bwMode="auto">
          <a:xfrm>
            <a:off x="1371600" y="4938713"/>
            <a:ext cx="6858000" cy="1187450"/>
          </a:xfrm>
          <a:prstGeom prst="rect">
            <a:avLst/>
          </a:prstGeom>
          <a:noFill/>
          <a:ln w="12700">
            <a:noFill/>
            <a:miter lim="800000"/>
            <a:headEnd/>
            <a:tailEnd/>
          </a:ln>
          <a:effectLst/>
        </p:spPr>
        <p:txBody>
          <a:bodyPr lIns="90488" tIns="44450" rIns="90488" bIns="44450">
            <a:spAutoFit/>
          </a:bodyPr>
          <a:lstStyle/>
          <a:p>
            <a:pPr algn="ctr" eaLnBrk="0" hangingPunct="0"/>
            <a:r>
              <a:rPr lang="en-US" sz="3600" b="1" dirty="0"/>
              <a:t>Is your guarantee of varietal purity and seed quality</a:t>
            </a:r>
          </a:p>
        </p:txBody>
      </p:sp>
      <p:sp>
        <p:nvSpPr>
          <p:cNvPr id="7" name="TextBox 6"/>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73</a:t>
            </a:r>
            <a:endParaRPr lang="en-US" sz="2000" dirty="0">
              <a:solidFill>
                <a:srgbClr val="92D05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9331"/>
                                        </p:tgtEl>
                                        <p:attrNameLst>
                                          <p:attrName>style.visibility</p:attrName>
                                        </p:attrNameLst>
                                      </p:cBhvr>
                                      <p:to>
                                        <p:strVal val="visible"/>
                                      </p:to>
                                    </p:set>
                                    <p:anim calcmode="lin" valueType="num">
                                      <p:cBhvr>
                                        <p:cTn id="7" dur="3000" fill="hold"/>
                                        <p:tgtEl>
                                          <p:spTgt spid="99331"/>
                                        </p:tgtEl>
                                        <p:attrNameLst>
                                          <p:attrName>ppt_w</p:attrName>
                                        </p:attrNameLst>
                                      </p:cBhvr>
                                      <p:tavLst>
                                        <p:tav tm="0">
                                          <p:val>
                                            <p:fltVal val="0"/>
                                          </p:val>
                                        </p:tav>
                                        <p:tav tm="100000">
                                          <p:val>
                                            <p:strVal val="#ppt_w"/>
                                          </p:val>
                                        </p:tav>
                                      </p:tavLst>
                                    </p:anim>
                                    <p:anim calcmode="lin" valueType="num">
                                      <p:cBhvr>
                                        <p:cTn id="8" dur="3000" fill="hold"/>
                                        <p:tgtEl>
                                          <p:spTgt spid="99331"/>
                                        </p:tgtEl>
                                        <p:attrNameLst>
                                          <p:attrName>ppt_h</p:attrName>
                                        </p:attrNameLst>
                                      </p:cBhvr>
                                      <p:tavLst>
                                        <p:tav tm="0">
                                          <p:val>
                                            <p:fltVal val="0"/>
                                          </p:val>
                                        </p:tav>
                                        <p:tav tm="100000">
                                          <p:val>
                                            <p:strVal val="#ppt_h"/>
                                          </p:val>
                                        </p:tav>
                                      </p:tavLst>
                                    </p:anim>
                                    <p:anim calcmode="lin" valueType="num">
                                      <p:cBhvr>
                                        <p:cTn id="9" dur="3000" fill="hold"/>
                                        <p:tgtEl>
                                          <p:spTgt spid="99331"/>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9933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3000"/>
                            </p:stCondLst>
                            <p:childTnLst>
                              <p:par>
                                <p:cTn id="12" presetID="1" presetClass="entr" presetSubtype="0" fill="hold" grpId="0" nodeType="afterEffect">
                                  <p:stCondLst>
                                    <p:cond delay="0"/>
                                  </p:stCondLst>
                                  <p:iterate type="lt">
                                    <p:tmAbs val="80"/>
                                  </p:iterate>
                                  <p:childTnLst>
                                    <p:set>
                                      <p:cBhvr>
                                        <p:cTn id="13" dur="1" fill="hold">
                                          <p:stCondLst>
                                            <p:cond delay="0"/>
                                          </p:stCondLst>
                                        </p:cTn>
                                        <p:tgtEl>
                                          <p:spTgt spid="99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descr="Tour 20006"/>
          <p:cNvPicPr>
            <a:picLocks noChangeAspect="1" noChangeArrowheads="1"/>
          </p:cNvPicPr>
          <p:nvPr/>
        </p:nvPicPr>
        <p:blipFill>
          <a:blip r:embed="rId2" cstate="print">
            <a:lum contrast="6000"/>
          </a:blip>
          <a:srcRect r="10712"/>
          <a:stretch>
            <a:fillRect/>
          </a:stretch>
        </p:blipFill>
        <p:spPr bwMode="auto">
          <a:xfrm>
            <a:off x="0" y="0"/>
            <a:ext cx="9144000" cy="6865938"/>
          </a:xfrm>
          <a:prstGeom prst="rect">
            <a:avLst/>
          </a:prstGeom>
          <a:noFill/>
        </p:spPr>
      </p:pic>
      <p:sp>
        <p:nvSpPr>
          <p:cNvPr id="55302" name="Rectangle 6"/>
          <p:cNvSpPr>
            <a:spLocks noChangeArrowheads="1"/>
          </p:cNvSpPr>
          <p:nvPr/>
        </p:nvSpPr>
        <p:spPr bwMode="auto">
          <a:xfrm>
            <a:off x="3337719" y="45757"/>
            <a:ext cx="2468562" cy="731838"/>
          </a:xfrm>
          <a:prstGeom prst="rect">
            <a:avLst/>
          </a:prstGeom>
          <a:noFill/>
          <a:ln w="9525">
            <a:noFill/>
            <a:miter lim="800000"/>
            <a:headEnd/>
            <a:tailEnd/>
          </a:ln>
          <a:effectLst/>
        </p:spPr>
        <p:txBody>
          <a:bodyPr/>
          <a:lstStyle/>
          <a:p>
            <a:pPr marL="342900" indent="-342900" eaLnBrk="0" hangingPunct="0">
              <a:spcBef>
                <a:spcPct val="20000"/>
              </a:spcBef>
            </a:pPr>
            <a:r>
              <a:rPr lang="en-US" sz="4000" b="1" dirty="0">
                <a:solidFill>
                  <a:srgbClr val="000000"/>
                </a:solidFill>
              </a:rPr>
              <a:t>Testing</a:t>
            </a:r>
          </a:p>
        </p:txBody>
      </p:sp>
      <p:sp>
        <p:nvSpPr>
          <p:cNvPr id="4" name="TextBox 3"/>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7</a:t>
            </a:r>
            <a:endParaRPr lang="en-US" sz="2000" dirty="0">
              <a:solidFill>
                <a:srgbClr val="92D050"/>
              </a:solidFill>
            </a:endParaRPr>
          </a:p>
        </p:txBody>
      </p:sp>
      <p:sp>
        <p:nvSpPr>
          <p:cNvPr id="2" name="Rectangle 1"/>
          <p:cNvSpPr/>
          <p:nvPr/>
        </p:nvSpPr>
        <p:spPr>
          <a:xfrm>
            <a:off x="50" y="685830"/>
            <a:ext cx="9144000" cy="400110"/>
          </a:xfrm>
          <a:prstGeom prst="rect">
            <a:avLst/>
          </a:prstGeom>
        </p:spPr>
        <p:txBody>
          <a:bodyPr wrap="square">
            <a:spAutoFit/>
          </a:bodyPr>
          <a:lstStyle/>
          <a:p>
            <a:pPr algn="ctr"/>
            <a:r>
              <a:rPr lang="en-US" sz="2000" dirty="0">
                <a:solidFill>
                  <a:srgbClr val="000000"/>
                </a:solidFill>
              </a:rPr>
              <a:t>He planted the variety in numerous turf plots across the country.</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YR98 5-0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1987" name="Rectangle 3"/>
          <p:cNvSpPr>
            <a:spLocks noChangeArrowheads="1"/>
          </p:cNvSpPr>
          <p:nvPr/>
        </p:nvSpPr>
        <p:spPr bwMode="auto">
          <a:xfrm>
            <a:off x="0" y="3200390"/>
            <a:ext cx="9144000" cy="1143000"/>
          </a:xfrm>
          <a:prstGeom prst="rect">
            <a:avLst/>
          </a:prstGeom>
          <a:noFill/>
          <a:ln w="9525">
            <a:noFill/>
            <a:miter lim="800000"/>
            <a:headEnd/>
            <a:tailEnd/>
          </a:ln>
          <a:effectLst/>
        </p:spPr>
        <p:txBody>
          <a:bodyPr anchor="ctr"/>
          <a:lstStyle/>
          <a:p>
            <a:pPr algn="ctr" eaLnBrk="0" hangingPunct="0"/>
            <a:r>
              <a:rPr lang="en-US" sz="3600" b="1" dirty="0">
                <a:solidFill>
                  <a:schemeClr val="bg1"/>
                </a:solidFill>
              </a:rPr>
              <a:t>Yield testing</a:t>
            </a:r>
            <a:endParaRPr lang="en-US" sz="3200" b="1" dirty="0">
              <a:solidFill>
                <a:schemeClr val="bg1"/>
              </a:solidFill>
            </a:endParaRPr>
          </a:p>
        </p:txBody>
      </p:sp>
      <p:sp>
        <p:nvSpPr>
          <p:cNvPr id="41988" name="Rectangle 4"/>
          <p:cNvSpPr>
            <a:spLocks noChangeArrowheads="1"/>
          </p:cNvSpPr>
          <p:nvPr/>
        </p:nvSpPr>
        <p:spPr bwMode="auto">
          <a:xfrm>
            <a:off x="0" y="137196"/>
            <a:ext cx="9144000" cy="731838"/>
          </a:xfrm>
          <a:prstGeom prst="rect">
            <a:avLst/>
          </a:prstGeom>
          <a:noFill/>
          <a:ln w="9525">
            <a:noFill/>
            <a:miter lim="800000"/>
            <a:headEnd/>
            <a:tailEnd/>
          </a:ln>
          <a:effectLst/>
        </p:spPr>
        <p:txBody>
          <a:bodyPr/>
          <a:lstStyle/>
          <a:p>
            <a:pPr marL="342900" indent="-342900" algn="ctr" eaLnBrk="0" hangingPunct="0">
              <a:spcBef>
                <a:spcPct val="20000"/>
              </a:spcBef>
            </a:pPr>
            <a:r>
              <a:rPr lang="en-US" sz="4000" b="1" dirty="0">
                <a:solidFill>
                  <a:schemeClr val="bg1"/>
                </a:solidFill>
              </a:rPr>
              <a:t>More testing</a:t>
            </a:r>
          </a:p>
        </p:txBody>
      </p:sp>
      <p:sp>
        <p:nvSpPr>
          <p:cNvPr id="5" name="TextBox 4"/>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8</a:t>
            </a:r>
            <a:endParaRPr lang="en-US" sz="2000" dirty="0">
              <a:solidFill>
                <a:srgbClr val="92D050"/>
              </a:solidFill>
            </a:endParaRPr>
          </a:p>
        </p:txBody>
      </p:sp>
      <p:sp>
        <p:nvSpPr>
          <p:cNvPr id="2" name="Rectangle 1"/>
          <p:cNvSpPr/>
          <p:nvPr/>
        </p:nvSpPr>
        <p:spPr>
          <a:xfrm>
            <a:off x="-26130" y="5586680"/>
            <a:ext cx="8484330" cy="1323439"/>
          </a:xfrm>
          <a:prstGeom prst="rect">
            <a:avLst/>
          </a:prstGeom>
          <a:solidFill>
            <a:schemeClr val="bg1"/>
          </a:solidFill>
        </p:spPr>
        <p:txBody>
          <a:bodyPr wrap="square">
            <a:spAutoFit/>
          </a:bodyPr>
          <a:lstStyle/>
          <a:p>
            <a:r>
              <a:rPr lang="en-US" sz="2000" dirty="0">
                <a:solidFill>
                  <a:srgbClr val="000000"/>
                </a:solidFill>
              </a:rPr>
              <a:t>In addition to turf testing for his new variety, it is important to test for seed yield.  If a variety does not produce a good quantity of viable seed, it will never become a commercial variety. Here is a yield trial in Idaho typical for experimental Kentucky bluegrasses.</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olumbia Basin Field Day2"/>
          <p:cNvPicPr>
            <a:picLocks noChangeAspect="1" noChangeArrowheads="1"/>
          </p:cNvPicPr>
          <p:nvPr/>
        </p:nvPicPr>
        <p:blipFill>
          <a:blip r:embed="rId2" cstate="print"/>
          <a:srcRect l="23418" r="633"/>
          <a:stretch>
            <a:fillRect/>
          </a:stretch>
        </p:blipFill>
        <p:spPr bwMode="auto">
          <a:xfrm>
            <a:off x="0" y="-45682"/>
            <a:ext cx="9144000" cy="6958013"/>
          </a:xfrm>
          <a:prstGeom prst="rect">
            <a:avLst/>
          </a:prstGeom>
          <a:noFill/>
        </p:spPr>
      </p:pic>
      <p:sp>
        <p:nvSpPr>
          <p:cNvPr id="43011" name="Rectangle 3"/>
          <p:cNvSpPr>
            <a:spLocks noChangeArrowheads="1"/>
          </p:cNvSpPr>
          <p:nvPr/>
        </p:nvSpPr>
        <p:spPr bwMode="auto">
          <a:xfrm>
            <a:off x="50" y="5303487"/>
            <a:ext cx="9144000" cy="1143000"/>
          </a:xfrm>
          <a:prstGeom prst="rect">
            <a:avLst/>
          </a:prstGeom>
          <a:noFill/>
          <a:ln w="9525">
            <a:noFill/>
            <a:miter lim="800000"/>
            <a:headEnd/>
            <a:tailEnd/>
          </a:ln>
          <a:effectLst/>
        </p:spPr>
        <p:txBody>
          <a:bodyPr anchor="ctr"/>
          <a:lstStyle/>
          <a:p>
            <a:pPr algn="ctr" eaLnBrk="0" hangingPunct="0"/>
            <a:r>
              <a:rPr lang="en-US" sz="3600" b="1" dirty="0">
                <a:solidFill>
                  <a:schemeClr val="bg1"/>
                </a:solidFill>
              </a:rPr>
              <a:t>Production field testing</a:t>
            </a:r>
            <a:endParaRPr lang="en-US" sz="3200" b="1" dirty="0">
              <a:solidFill>
                <a:schemeClr val="bg1"/>
              </a:solidFill>
            </a:endParaRPr>
          </a:p>
        </p:txBody>
      </p:sp>
      <p:sp>
        <p:nvSpPr>
          <p:cNvPr id="43012" name="Rectangle 4"/>
          <p:cNvSpPr>
            <a:spLocks noChangeArrowheads="1"/>
          </p:cNvSpPr>
          <p:nvPr/>
        </p:nvSpPr>
        <p:spPr bwMode="auto">
          <a:xfrm>
            <a:off x="182573" y="45757"/>
            <a:ext cx="3475037" cy="731838"/>
          </a:xfrm>
          <a:prstGeom prst="rect">
            <a:avLst/>
          </a:prstGeom>
          <a:noFill/>
          <a:ln w="9525">
            <a:noFill/>
            <a:miter lim="800000"/>
            <a:headEnd/>
            <a:tailEnd/>
          </a:ln>
          <a:effectLst/>
        </p:spPr>
        <p:txBody>
          <a:bodyPr/>
          <a:lstStyle/>
          <a:p>
            <a:pPr marL="342900" indent="-342900" eaLnBrk="0" hangingPunct="0">
              <a:spcBef>
                <a:spcPct val="20000"/>
              </a:spcBef>
            </a:pPr>
            <a:r>
              <a:rPr lang="en-US" sz="4000" b="1" dirty="0">
                <a:solidFill>
                  <a:srgbClr val="000000"/>
                </a:solidFill>
              </a:rPr>
              <a:t>More testing</a:t>
            </a:r>
          </a:p>
        </p:txBody>
      </p:sp>
      <p:sp>
        <p:nvSpPr>
          <p:cNvPr id="5" name="TextBox 4"/>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9</a:t>
            </a:r>
            <a:endParaRPr lang="en-US" sz="2000" dirty="0">
              <a:solidFill>
                <a:srgbClr val="92D050"/>
              </a:solidFill>
            </a:endParaRPr>
          </a:p>
        </p:txBody>
      </p:sp>
      <p:sp>
        <p:nvSpPr>
          <p:cNvPr id="2" name="Rectangle 1"/>
          <p:cNvSpPr/>
          <p:nvPr/>
        </p:nvSpPr>
        <p:spPr>
          <a:xfrm>
            <a:off x="4572000" y="45757"/>
            <a:ext cx="4572000" cy="3170099"/>
          </a:xfrm>
          <a:prstGeom prst="rect">
            <a:avLst/>
          </a:prstGeom>
        </p:spPr>
        <p:txBody>
          <a:bodyPr>
            <a:spAutoFit/>
          </a:bodyPr>
          <a:lstStyle/>
          <a:p>
            <a:r>
              <a:rPr lang="en-US" sz="2000" dirty="0">
                <a:solidFill>
                  <a:srgbClr val="000000"/>
                </a:solidFill>
              </a:rPr>
              <a:t>Then Walt went to sell his idea to the toughest customers of all:  the seed farmers of the Pacific Northwest.  Here is a large production field trial of new potential turf varieties.  Farmers pick between the new varieties to decide which they want to grow.  Farmers are independent; they have free choice of which varieties they will grow and which they won’t.</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98PVP KBG 5-00"/>
          <p:cNvPicPr>
            <a:picLocks noChangeAspect="1" noChangeArrowheads="1"/>
          </p:cNvPicPr>
          <p:nvPr/>
        </p:nvPicPr>
        <p:blipFill>
          <a:blip r:embed="rId2" cstate="print">
            <a:lum contrast="12000"/>
          </a:blip>
          <a:srcRect/>
          <a:stretch>
            <a:fillRect/>
          </a:stretch>
        </p:blipFill>
        <p:spPr bwMode="auto">
          <a:xfrm>
            <a:off x="0" y="0"/>
            <a:ext cx="9144000" cy="6858000"/>
          </a:xfrm>
          <a:prstGeom prst="rect">
            <a:avLst/>
          </a:prstGeom>
          <a:solidFill>
            <a:schemeClr val="bg1"/>
          </a:solidFill>
        </p:spPr>
      </p:pic>
      <p:sp>
        <p:nvSpPr>
          <p:cNvPr id="44037" name="Rectangle 5"/>
          <p:cNvSpPr>
            <a:spLocks noChangeArrowheads="1"/>
          </p:cNvSpPr>
          <p:nvPr/>
        </p:nvSpPr>
        <p:spPr bwMode="auto">
          <a:xfrm>
            <a:off x="0" y="91464"/>
            <a:ext cx="9144000" cy="1143000"/>
          </a:xfrm>
          <a:prstGeom prst="rect">
            <a:avLst/>
          </a:prstGeom>
          <a:noFill/>
          <a:ln w="9525">
            <a:noFill/>
            <a:miter lim="800000"/>
            <a:headEnd/>
            <a:tailEnd/>
          </a:ln>
          <a:effectLst/>
        </p:spPr>
        <p:txBody>
          <a:bodyPr anchor="ctr"/>
          <a:lstStyle/>
          <a:p>
            <a:pPr algn="ctr" eaLnBrk="0" hangingPunct="0"/>
            <a:r>
              <a:rPr lang="en-US" sz="3600" b="1" dirty="0">
                <a:solidFill>
                  <a:srgbClr val="000000"/>
                </a:solidFill>
              </a:rPr>
              <a:t>Walt can handle the small plot production himself…</a:t>
            </a:r>
            <a:endParaRPr lang="en-US" sz="3200" b="1" dirty="0">
              <a:solidFill>
                <a:srgbClr val="000000"/>
              </a:solidFill>
            </a:endParaRPr>
          </a:p>
        </p:txBody>
      </p:sp>
      <p:sp>
        <p:nvSpPr>
          <p:cNvPr id="4" name="TextBox 3"/>
          <p:cNvSpPr txBox="1"/>
          <p:nvPr/>
        </p:nvSpPr>
        <p:spPr>
          <a:xfrm>
            <a:off x="8531224" y="6283325"/>
            <a:ext cx="46037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solidFill>
                  <a:srgbClr val="92D050"/>
                </a:solidFill>
              </a:rPr>
              <a:t>11</a:t>
            </a:r>
            <a:endParaRPr lang="en-US" sz="2000" dirty="0">
              <a:solidFill>
                <a:srgbClr val="92D050"/>
              </a:solidFill>
            </a:endParaRPr>
          </a:p>
        </p:txBody>
      </p:sp>
      <p:sp>
        <p:nvSpPr>
          <p:cNvPr id="2" name="Rectangle 1"/>
          <p:cNvSpPr/>
          <p:nvPr/>
        </p:nvSpPr>
        <p:spPr>
          <a:xfrm>
            <a:off x="0" y="5829873"/>
            <a:ext cx="4572000" cy="1015663"/>
          </a:xfrm>
          <a:prstGeom prst="rect">
            <a:avLst/>
          </a:prstGeom>
          <a:solidFill>
            <a:schemeClr val="bg1"/>
          </a:solidFill>
        </p:spPr>
        <p:txBody>
          <a:bodyPr>
            <a:spAutoFit/>
          </a:bodyPr>
          <a:lstStyle/>
          <a:p>
            <a:r>
              <a:rPr lang="en-US" sz="2000" dirty="0">
                <a:solidFill>
                  <a:srgbClr val="000000"/>
                </a:solidFill>
              </a:rPr>
              <a:t>To increase his variety, Walt felt perfectly capable of handling a small plot production block like you see here.</a:t>
            </a:r>
          </a:p>
        </p:txBody>
      </p:sp>
    </p:spTree>
  </p:cSld>
  <p:clrMapOvr>
    <a:masterClrMapping/>
  </p:clrMapOvr>
  <p:transition>
    <p:fade/>
  </p:transition>
</p:sld>
</file>

<file path=ppt/theme/theme1.xml><?xml version="1.0" encoding="utf-8"?>
<a:theme xmlns:a="http://schemas.openxmlformats.org/drawingml/2006/main" name="Jacklin Template">
  <a:themeElements>
    <a:clrScheme name="Jacklin Template 14">
      <a:dk1>
        <a:srgbClr val="EAEAEA"/>
      </a:dk1>
      <a:lt1>
        <a:srgbClr val="FFFFFF"/>
      </a:lt1>
      <a:dk2>
        <a:srgbClr val="FFFFFF"/>
      </a:dk2>
      <a:lt2>
        <a:srgbClr val="808080"/>
      </a:lt2>
      <a:accent1>
        <a:srgbClr val="207A30"/>
      </a:accent1>
      <a:accent2>
        <a:srgbClr val="19B121"/>
      </a:accent2>
      <a:accent3>
        <a:srgbClr val="FFFFFF"/>
      </a:accent3>
      <a:accent4>
        <a:srgbClr val="C8C8C8"/>
      </a:accent4>
      <a:accent5>
        <a:srgbClr val="ABBEAD"/>
      </a:accent5>
      <a:accent6>
        <a:srgbClr val="16A01D"/>
      </a:accent6>
      <a:hlink>
        <a:srgbClr val="1D9321"/>
      </a:hlink>
      <a:folHlink>
        <a:srgbClr val="88B800"/>
      </a:folHlink>
    </a:clrScheme>
    <a:fontScheme name="Jackli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Jackli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ackli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ackli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ackli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ackli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ackli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ackli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ackli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ackli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ackli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ackli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ackli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Jacklin Template 13">
        <a:dk1>
          <a:srgbClr val="FFFFFF"/>
        </a:dk1>
        <a:lt1>
          <a:srgbClr val="FFFFFF"/>
        </a:lt1>
        <a:dk2>
          <a:srgbClr val="FFFFFF"/>
        </a:dk2>
        <a:lt2>
          <a:srgbClr val="808080"/>
        </a:lt2>
        <a:accent1>
          <a:srgbClr val="207A30"/>
        </a:accent1>
        <a:accent2>
          <a:srgbClr val="19B121"/>
        </a:accent2>
        <a:accent3>
          <a:srgbClr val="FFFFFF"/>
        </a:accent3>
        <a:accent4>
          <a:srgbClr val="DADADA"/>
        </a:accent4>
        <a:accent5>
          <a:srgbClr val="ABBEAD"/>
        </a:accent5>
        <a:accent6>
          <a:srgbClr val="16A01D"/>
        </a:accent6>
        <a:hlink>
          <a:srgbClr val="1D9321"/>
        </a:hlink>
        <a:folHlink>
          <a:srgbClr val="88B800"/>
        </a:folHlink>
      </a:clrScheme>
      <a:clrMap bg1="lt1" tx1="dk1" bg2="lt2" tx2="dk2" accent1="accent1" accent2="accent2" accent3="accent3" accent4="accent4" accent5="accent5" accent6="accent6" hlink="hlink" folHlink="folHlink"/>
    </a:extraClrScheme>
    <a:extraClrScheme>
      <a:clrScheme name="Jacklin Template 14">
        <a:dk1>
          <a:srgbClr val="EAEAEA"/>
        </a:dk1>
        <a:lt1>
          <a:srgbClr val="FFFFFF"/>
        </a:lt1>
        <a:dk2>
          <a:srgbClr val="FFFFFF"/>
        </a:dk2>
        <a:lt2>
          <a:srgbClr val="808080"/>
        </a:lt2>
        <a:accent1>
          <a:srgbClr val="207A30"/>
        </a:accent1>
        <a:accent2>
          <a:srgbClr val="19B121"/>
        </a:accent2>
        <a:accent3>
          <a:srgbClr val="FFFFFF"/>
        </a:accent3>
        <a:accent4>
          <a:srgbClr val="C8C8C8"/>
        </a:accent4>
        <a:accent5>
          <a:srgbClr val="ABBEAD"/>
        </a:accent5>
        <a:accent6>
          <a:srgbClr val="16A01D"/>
        </a:accent6>
        <a:hlink>
          <a:srgbClr val="1D9321"/>
        </a:hlink>
        <a:folHlink>
          <a:srgbClr val="88B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Jacklin Template</Template>
  <TotalTime>7270</TotalTime>
  <Words>3393</Words>
  <Application>Microsoft Office PowerPoint</Application>
  <PresentationFormat>On-screen Show (4:3)</PresentationFormat>
  <Paragraphs>201</Paragraphs>
  <Slides>55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Arial Unicode MS</vt:lpstr>
      <vt:lpstr>Bookman Old Style</vt:lpstr>
      <vt:lpstr>Jacklin Template</vt:lpstr>
      <vt:lpstr>How Seed Production &amp; Certification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How do you enter a new variety into certification?</vt:lpstr>
      <vt:lpstr>Plant trials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grass seed is cleaned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J.R. Simplot Company SMS 4.29.04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PVP and Intellectual Property</dc:title>
  <dc:creator>bartelle</dc:creator>
  <cp:lastModifiedBy>Elder, Abbey K [LIB]</cp:lastModifiedBy>
  <cp:revision>102</cp:revision>
  <dcterms:created xsi:type="dcterms:W3CDTF">2007-03-06T17:53:10Z</dcterms:created>
  <dcterms:modified xsi:type="dcterms:W3CDTF">2024-12-10T22:24:53Z</dcterms:modified>
</cp:coreProperties>
</file>